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96" r:id="rId2"/>
    <p:sldId id="297" r:id="rId3"/>
    <p:sldId id="287" r:id="rId4"/>
    <p:sldId id="288" r:id="rId5"/>
    <p:sldId id="289" r:id="rId6"/>
    <p:sldId id="290" r:id="rId7"/>
    <p:sldId id="291" r:id="rId8"/>
    <p:sldId id="292" r:id="rId9"/>
    <p:sldId id="293" r:id="rId10"/>
    <p:sldId id="294" r:id="rId11"/>
    <p:sldId id="295" r:id="rId12"/>
    <p:sldId id="298" r:id="rId13"/>
    <p:sldId id="257" r:id="rId14"/>
    <p:sldId id="266" r:id="rId15"/>
    <p:sldId id="258" r:id="rId16"/>
    <p:sldId id="259" r:id="rId17"/>
    <p:sldId id="267" r:id="rId18"/>
    <p:sldId id="260" r:id="rId19"/>
    <p:sldId id="268" r:id="rId20"/>
    <p:sldId id="262" r:id="rId21"/>
    <p:sldId id="269" r:id="rId22"/>
    <p:sldId id="263" r:id="rId23"/>
    <p:sldId id="270" r:id="rId24"/>
    <p:sldId id="265" r:id="rId25"/>
    <p:sldId id="271" r:id="rId26"/>
    <p:sldId id="264" r:id="rId27"/>
    <p:sldId id="277" r:id="rId28"/>
    <p:sldId id="273" r:id="rId29"/>
    <p:sldId id="274" r:id="rId30"/>
    <p:sldId id="272" r:id="rId31"/>
    <p:sldId id="275" r:id="rId32"/>
    <p:sldId id="261" r:id="rId33"/>
    <p:sldId id="276" r:id="rId34"/>
    <p:sldId id="278" r:id="rId35"/>
    <p:sldId id="279" r:id="rId36"/>
    <p:sldId id="282" r:id="rId37"/>
    <p:sldId id="283" r:id="rId38"/>
    <p:sldId id="284" r:id="rId39"/>
    <p:sldId id="285" r:id="rId40"/>
    <p:sldId id="286"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38" d="100"/>
          <a:sy n="138" d="100"/>
        </p:scale>
        <p:origin x="-21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BE43E0-FF1C-48CA-B661-7D7912253B0E}" type="datetimeFigureOut">
              <a:rPr lang="en-US" smtClean="0"/>
              <a:pPr/>
              <a:t>10/1/2012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BA7481-A78B-4263-8AB4-80E965076CC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C3E6C4A7-3ADE-4A28-9810-0237ADA4C63B}" type="slidenum">
              <a:rPr lang="en-US" smtClean="0"/>
              <a:pPr/>
              <a:t>3</a:t>
            </a:fld>
            <a:endParaRPr lang="en-US"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D395BBFA-A21B-4A4C-BC82-E5467C63A10D}" type="slidenum">
              <a:rPr lang="en-US" smtClean="0"/>
              <a:pPr/>
              <a:t>4</a:t>
            </a:fld>
            <a:endParaRPr lang="en-US"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92B9AFF6-6D22-44E1-B6EC-C15DC6534358}" type="slidenum">
              <a:rPr lang="en-US" smtClean="0"/>
              <a:pPr/>
              <a:t>5</a:t>
            </a:fld>
            <a:endParaRPr lang="en-US"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AB502FD8-E4CC-4B49-B018-E31FAD1FA887}" type="slidenum">
              <a:rPr lang="en-US" smtClean="0"/>
              <a:pPr/>
              <a:t>6</a:t>
            </a:fld>
            <a:endParaRPr lang="en-US"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3CDD0A0A-8DF7-4218-AC84-845738B5B37F}" type="slidenum">
              <a:rPr lang="en-US" smtClean="0"/>
              <a:pPr/>
              <a:t>7</a:t>
            </a:fld>
            <a:endParaRPr lang="en-US"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9D234775-003E-40CE-87BA-AB58047518CE}" type="slidenum">
              <a:rPr lang="en-US" smtClean="0"/>
              <a:pPr/>
              <a:t>8</a:t>
            </a:fld>
            <a:endParaRPr lang="en-US" smtClean="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E41DAEC6-AE24-4013-8607-5C04D3D8B752}" type="slidenum">
              <a:rPr lang="en-US" smtClean="0"/>
              <a:pPr/>
              <a:t>9</a:t>
            </a:fld>
            <a:endParaRPr lang="en-US"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24198C6D-C8DC-4307-905A-ABFCD0D727E2}" type="slidenum">
              <a:rPr lang="en-US" smtClean="0"/>
              <a:pPr/>
              <a:t>10</a:t>
            </a:fld>
            <a:endParaRPr lang="en-US"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90945DED-207F-4438-AF05-B61789EBA3B9}" type="slidenum">
              <a:rPr lang="en-US" smtClean="0"/>
              <a:pPr/>
              <a:t>11</a:t>
            </a:fld>
            <a:endParaRPr lang="en-US"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B6D43E80-717F-41E9-825A-EDE8928FBDDD}" type="slidenum">
              <a:rPr lang="en-US" smtClean="0"/>
              <a:pPr/>
              <a:t>37</a:t>
            </a:fld>
            <a:endParaRPr lang="en-US"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E6C09D97-3DE5-4F5F-9654-0568D3BC43C3}" type="slidenum">
              <a:rPr lang="en-US" smtClean="0"/>
              <a:pPr/>
              <a:t>38</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20E8F0EC-AF5E-4D5E-AB6D-EBBC430DF446}" type="slidenum">
              <a:rPr lang="en-US" smtClean="0"/>
              <a:pPr/>
              <a:t>39</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3A4C12F-7DDB-4265-8ECE-39619750A7C8}" type="datetimeFigureOut">
              <a:rPr lang="en-US" smtClean="0"/>
              <a:pPr/>
              <a:t>10/1/2012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88F241-DDAA-4F44-A4AE-FE0F413326A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A4C12F-7DDB-4265-8ECE-39619750A7C8}" type="datetimeFigureOut">
              <a:rPr lang="en-US" smtClean="0"/>
              <a:pPr/>
              <a:t>10/1/2012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88F241-DDAA-4F44-A4AE-FE0F413326A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A4C12F-7DDB-4265-8ECE-39619750A7C8}" type="datetimeFigureOut">
              <a:rPr lang="en-US" smtClean="0"/>
              <a:pPr/>
              <a:t>10/1/2012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88F241-DDAA-4F44-A4AE-FE0F413326A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3A4C12F-7DDB-4265-8ECE-39619750A7C8}" type="datetimeFigureOut">
              <a:rPr lang="en-US" smtClean="0"/>
              <a:pPr/>
              <a:t>10/1/2012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88F241-DDAA-4F44-A4AE-FE0F413326A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3A4C12F-7DDB-4265-8ECE-39619750A7C8}" type="datetimeFigureOut">
              <a:rPr lang="en-US" smtClean="0"/>
              <a:pPr/>
              <a:t>10/1/2012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88F241-DDAA-4F44-A4AE-FE0F413326A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3A4C12F-7DDB-4265-8ECE-39619750A7C8}" type="datetimeFigureOut">
              <a:rPr lang="en-US" smtClean="0"/>
              <a:pPr/>
              <a:t>10/1/2012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88F241-DDAA-4F44-A4AE-FE0F413326A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A4C12F-7DDB-4265-8ECE-39619750A7C8}" type="datetimeFigureOut">
              <a:rPr lang="en-US" smtClean="0"/>
              <a:pPr/>
              <a:t>10/1/2012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88F241-DDAA-4F44-A4AE-FE0F413326A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A4C12F-7DDB-4265-8ECE-39619750A7C8}" type="datetimeFigureOut">
              <a:rPr lang="en-US" smtClean="0"/>
              <a:pPr/>
              <a:t>10/1/2012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88F241-DDAA-4F44-A4AE-FE0F413326A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A4C12F-7DDB-4265-8ECE-39619750A7C8}" type="datetimeFigureOut">
              <a:rPr lang="en-US" smtClean="0"/>
              <a:pPr/>
              <a:t>10/1/2012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88F241-DDAA-4F44-A4AE-FE0F413326A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A4C12F-7DDB-4265-8ECE-39619750A7C8}" type="datetimeFigureOut">
              <a:rPr lang="en-US" smtClean="0"/>
              <a:pPr/>
              <a:t>10/1/2012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88F241-DDAA-4F44-A4AE-FE0F413326A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A4C12F-7DDB-4265-8ECE-39619750A7C8}" type="datetimeFigureOut">
              <a:rPr lang="en-US" smtClean="0"/>
              <a:pPr/>
              <a:t>10/1/2012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88F241-DDAA-4F44-A4AE-FE0F413326A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A4C12F-7DDB-4265-8ECE-39619750A7C8}" type="datetimeFigureOut">
              <a:rPr lang="en-US" smtClean="0"/>
              <a:pPr/>
              <a:t>10/1/2012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88F241-DDAA-4F44-A4AE-FE0F413326A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Sampling Error</a:t>
            </a:r>
            <a:br>
              <a:rPr lang="en-US" dirty="0" smtClean="0"/>
            </a:br>
            <a:r>
              <a:rPr lang="en-US" sz="2700" dirty="0" smtClean="0">
                <a:solidFill>
                  <a:schemeClr val="bg1"/>
                </a:solidFill>
              </a:rPr>
              <a:t>think of sampling as benefiting from room for movement</a:t>
            </a:r>
            <a:endParaRPr lang="en-US" dirty="0">
              <a:solidFill>
                <a:schemeClr val="bg1"/>
              </a:solidFill>
            </a:endParaRPr>
          </a:p>
        </p:txBody>
      </p:sp>
      <p:sp>
        <p:nvSpPr>
          <p:cNvPr id="6" name="Content Placeholder 5"/>
          <p:cNvSpPr>
            <a:spLocks noGrp="1"/>
          </p:cNvSpPr>
          <p:nvPr>
            <p:ph idx="1"/>
          </p:nvPr>
        </p:nvSpPr>
        <p:spPr/>
        <p:txBody>
          <a:bodyPr/>
          <a:lstStyle/>
          <a:p>
            <a:endParaRPr lang="en-US" dirty="0"/>
          </a:p>
        </p:txBody>
      </p:sp>
      <p:pic>
        <p:nvPicPr>
          <p:cNvPr id="5122" name="Picture 2" descr="http://poetry.literaturelearning.org/files/images/Ode_to_a_Grecian_Urn.jpg"/>
          <p:cNvPicPr>
            <a:picLocks noChangeAspect="1" noChangeArrowheads="1"/>
          </p:cNvPicPr>
          <p:nvPr/>
        </p:nvPicPr>
        <p:blipFill>
          <a:blip r:embed="rId2" cstate="print"/>
          <a:srcRect/>
          <a:stretch>
            <a:fillRect/>
          </a:stretch>
        </p:blipFill>
        <p:spPr bwMode="auto">
          <a:xfrm>
            <a:off x="2133600" y="1981200"/>
            <a:ext cx="4648200" cy="4166523"/>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Sampling Error</a:t>
            </a:r>
            <a:br>
              <a:rPr lang="en-US" dirty="0" smtClean="0"/>
            </a:br>
            <a:r>
              <a:rPr lang="en-US" sz="2700" dirty="0" smtClean="0">
                <a:solidFill>
                  <a:srgbClr val="FF0000"/>
                </a:solidFill>
              </a:rPr>
              <a:t>think of sampling as benefiting from room for movement</a:t>
            </a:r>
            <a:endParaRPr lang="en-US" dirty="0">
              <a:solidFill>
                <a:srgbClr val="FF0000"/>
              </a:solidFill>
            </a:endParaRPr>
          </a:p>
        </p:txBody>
      </p:sp>
      <p:sp>
        <p:nvSpPr>
          <p:cNvPr id="6" name="Content Placeholder 5"/>
          <p:cNvSpPr>
            <a:spLocks noGrp="1"/>
          </p:cNvSpPr>
          <p:nvPr>
            <p:ph idx="1"/>
          </p:nvPr>
        </p:nvSpPr>
        <p:spPr/>
        <p:txBody>
          <a:bodyPr/>
          <a:lstStyle/>
          <a:p>
            <a:endParaRPr lang="en-US" dirty="0"/>
          </a:p>
        </p:txBody>
      </p:sp>
      <p:pic>
        <p:nvPicPr>
          <p:cNvPr id="5122" name="Picture 2" descr="http://poetry.literaturelearning.org/files/images/Ode_to_a_Grecian_Urn.jpg"/>
          <p:cNvPicPr>
            <a:picLocks noChangeAspect="1" noChangeArrowheads="1"/>
          </p:cNvPicPr>
          <p:nvPr/>
        </p:nvPicPr>
        <p:blipFill>
          <a:blip r:embed="rId2" cstate="print"/>
          <a:srcRect/>
          <a:stretch>
            <a:fillRect/>
          </a:stretch>
        </p:blipFill>
        <p:spPr bwMode="auto">
          <a:xfrm>
            <a:off x="2133600" y="1981200"/>
            <a:ext cx="4648200" cy="4166523"/>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4" name="Object 2"/>
          <p:cNvGraphicFramePr>
            <a:graphicFrameLocks noChangeAspect="1"/>
          </p:cNvGraphicFramePr>
          <p:nvPr/>
        </p:nvGraphicFramePr>
        <p:xfrm>
          <a:off x="3124200" y="838200"/>
          <a:ext cx="2771775" cy="2981325"/>
        </p:xfrm>
        <a:graphic>
          <a:graphicData uri="http://schemas.openxmlformats.org/presentationml/2006/ole">
            <p:oleObj spid="_x0000_s1026" name="Image" r:id="rId4" imgW="2771429" imgH="2980952" progId="">
              <p:embed/>
            </p:oleObj>
          </a:graphicData>
        </a:graphic>
      </p:graphicFrame>
      <p:sp>
        <p:nvSpPr>
          <p:cNvPr id="3075" name="Text Box 3"/>
          <p:cNvSpPr txBox="1">
            <a:spLocks noChangeArrowheads="1"/>
          </p:cNvSpPr>
          <p:nvPr/>
        </p:nvSpPr>
        <p:spPr bwMode="auto">
          <a:xfrm>
            <a:off x="3657600" y="2057400"/>
            <a:ext cx="1503363" cy="457200"/>
          </a:xfrm>
          <a:prstGeom prst="rect">
            <a:avLst/>
          </a:prstGeom>
          <a:noFill/>
          <a:ln w="9525">
            <a:noFill/>
            <a:miter lim="800000"/>
            <a:headEnd/>
            <a:tailEnd/>
          </a:ln>
        </p:spPr>
        <p:txBody>
          <a:bodyPr wrap="none">
            <a:spAutoFit/>
          </a:bodyPr>
          <a:lstStyle/>
          <a:p>
            <a:r>
              <a:rPr lang="en-US" sz="2400"/>
              <a:t>Population</a:t>
            </a:r>
          </a:p>
        </p:txBody>
      </p:sp>
      <p:sp>
        <p:nvSpPr>
          <p:cNvPr id="3076" name="Rectangle 4"/>
          <p:cNvSpPr>
            <a:spLocks noChangeArrowheads="1"/>
          </p:cNvSpPr>
          <p:nvPr/>
        </p:nvSpPr>
        <p:spPr bwMode="auto">
          <a:xfrm>
            <a:off x="6019800" y="4419600"/>
            <a:ext cx="1066800" cy="990600"/>
          </a:xfrm>
          <a:prstGeom prst="rect">
            <a:avLst/>
          </a:prstGeom>
          <a:solidFill>
            <a:schemeClr val="accent1"/>
          </a:solidFill>
          <a:ln w="9525">
            <a:solidFill>
              <a:schemeClr val="tx1"/>
            </a:solidFill>
            <a:miter lim="800000"/>
            <a:headEnd/>
            <a:tailEnd/>
          </a:ln>
        </p:spPr>
        <p:txBody>
          <a:bodyPr wrap="none" anchor="ctr"/>
          <a:lstStyle/>
          <a:p>
            <a:pPr algn="ctr"/>
            <a:r>
              <a:rPr lang="en-US" sz="1600"/>
              <a:t>Sample</a:t>
            </a:r>
            <a:endParaRPr lang="en-US" sz="2400"/>
          </a:p>
          <a:p>
            <a:pPr algn="ctr"/>
            <a:r>
              <a:rPr lang="en-US" sz="2400"/>
              <a:t>X</a:t>
            </a:r>
          </a:p>
        </p:txBody>
      </p:sp>
      <p:sp>
        <p:nvSpPr>
          <p:cNvPr id="3077" name="Line 5"/>
          <p:cNvSpPr>
            <a:spLocks noChangeShapeType="1"/>
          </p:cNvSpPr>
          <p:nvPr/>
        </p:nvSpPr>
        <p:spPr bwMode="auto">
          <a:xfrm>
            <a:off x="5105400" y="3124200"/>
            <a:ext cx="1371600" cy="1143000"/>
          </a:xfrm>
          <a:prstGeom prst="line">
            <a:avLst/>
          </a:prstGeom>
          <a:noFill/>
          <a:ln w="9525">
            <a:solidFill>
              <a:schemeClr val="tx1"/>
            </a:solidFill>
            <a:round/>
            <a:headEnd/>
            <a:tailEnd type="triangle" w="med" len="med"/>
          </a:ln>
        </p:spPr>
        <p:txBody>
          <a:bodyPr wrap="none" anchor="ctr"/>
          <a:lstStyle/>
          <a:p>
            <a:endParaRPr lang="en-US"/>
          </a:p>
        </p:txBody>
      </p:sp>
      <p:sp>
        <p:nvSpPr>
          <p:cNvPr id="3078" name="Text Box 6"/>
          <p:cNvSpPr txBox="1">
            <a:spLocks noChangeArrowheads="1"/>
          </p:cNvSpPr>
          <p:nvPr/>
        </p:nvSpPr>
        <p:spPr bwMode="auto">
          <a:xfrm>
            <a:off x="4175125" y="2708275"/>
            <a:ext cx="360363" cy="457200"/>
          </a:xfrm>
          <a:prstGeom prst="rect">
            <a:avLst/>
          </a:prstGeom>
          <a:noFill/>
          <a:ln w="9525">
            <a:noFill/>
            <a:miter lim="800000"/>
            <a:headEnd/>
            <a:tailEnd/>
          </a:ln>
        </p:spPr>
        <p:txBody>
          <a:bodyPr wrap="none">
            <a:spAutoFit/>
          </a:bodyPr>
          <a:lstStyle/>
          <a:p>
            <a:r>
              <a:rPr lang="en-US" sz="2400" b="1"/>
              <a:t>µ</a:t>
            </a:r>
            <a:endParaRPr lang="en-US" sz="2400"/>
          </a:p>
        </p:txBody>
      </p:sp>
      <p:sp>
        <p:nvSpPr>
          <p:cNvPr id="3079" name="Text Box 7"/>
          <p:cNvSpPr txBox="1">
            <a:spLocks noChangeArrowheads="1"/>
          </p:cNvSpPr>
          <p:nvPr/>
        </p:nvSpPr>
        <p:spPr bwMode="auto">
          <a:xfrm>
            <a:off x="6400800" y="4495800"/>
            <a:ext cx="304800" cy="457200"/>
          </a:xfrm>
          <a:prstGeom prst="rect">
            <a:avLst/>
          </a:prstGeom>
          <a:noFill/>
          <a:ln w="9525">
            <a:noFill/>
            <a:miter lim="800000"/>
            <a:headEnd/>
            <a:tailEnd/>
          </a:ln>
        </p:spPr>
        <p:txBody>
          <a:bodyPr>
            <a:spAutoFit/>
          </a:bodyPr>
          <a:lstStyle/>
          <a:p>
            <a:r>
              <a:rPr lang="en-US" sz="2400"/>
              <a:t>_</a:t>
            </a:r>
          </a:p>
        </p:txBody>
      </p:sp>
      <p:sp>
        <p:nvSpPr>
          <p:cNvPr id="3080" name="Text Box 8"/>
          <p:cNvSpPr txBox="1">
            <a:spLocks noChangeArrowheads="1"/>
          </p:cNvSpPr>
          <p:nvPr/>
        </p:nvSpPr>
        <p:spPr bwMode="auto">
          <a:xfrm>
            <a:off x="1508125" y="5756275"/>
            <a:ext cx="6481763" cy="457200"/>
          </a:xfrm>
          <a:prstGeom prst="rect">
            <a:avLst/>
          </a:prstGeom>
          <a:noFill/>
          <a:ln w="9525">
            <a:noFill/>
            <a:miter lim="800000"/>
            <a:headEnd/>
            <a:tailEnd/>
          </a:ln>
        </p:spPr>
        <p:txBody>
          <a:bodyPr wrap="none">
            <a:spAutoFit/>
          </a:bodyPr>
          <a:lstStyle/>
          <a:p>
            <a:r>
              <a:rPr lang="en-US" sz="2400"/>
              <a:t>The population mean is µ.  The sample mean is X.  </a:t>
            </a:r>
          </a:p>
        </p:txBody>
      </p:sp>
      <p:sp>
        <p:nvSpPr>
          <p:cNvPr id="3081" name="Text Box 9"/>
          <p:cNvSpPr txBox="1">
            <a:spLocks noChangeArrowheads="1"/>
          </p:cNvSpPr>
          <p:nvPr/>
        </p:nvSpPr>
        <p:spPr bwMode="auto">
          <a:xfrm>
            <a:off x="7391400" y="5410200"/>
            <a:ext cx="336550" cy="457200"/>
          </a:xfrm>
          <a:prstGeom prst="rect">
            <a:avLst/>
          </a:prstGeom>
          <a:noFill/>
          <a:ln w="9525">
            <a:noFill/>
            <a:miter lim="800000"/>
            <a:headEnd/>
            <a:tailEnd/>
          </a:ln>
        </p:spPr>
        <p:txBody>
          <a:bodyPr wrap="none">
            <a:spAutoFit/>
          </a:bodyPr>
          <a:lstStyle/>
          <a:p>
            <a:r>
              <a:rPr lang="en-US" sz="2400"/>
              <a:t>_</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2"/>
          <p:cNvGraphicFramePr>
            <a:graphicFrameLocks noChangeAspect="1"/>
          </p:cNvGraphicFramePr>
          <p:nvPr/>
        </p:nvGraphicFramePr>
        <p:xfrm>
          <a:off x="3124200" y="838200"/>
          <a:ext cx="2771775" cy="2981325"/>
        </p:xfrm>
        <a:graphic>
          <a:graphicData uri="http://schemas.openxmlformats.org/presentationml/2006/ole">
            <p:oleObj spid="_x0000_s2050" name="Image" r:id="rId4" imgW="2771429" imgH="2980952" progId="">
              <p:embed/>
            </p:oleObj>
          </a:graphicData>
        </a:graphic>
      </p:graphicFrame>
      <p:sp>
        <p:nvSpPr>
          <p:cNvPr id="4099" name="Text Box 3"/>
          <p:cNvSpPr txBox="1">
            <a:spLocks noChangeArrowheads="1"/>
          </p:cNvSpPr>
          <p:nvPr/>
        </p:nvSpPr>
        <p:spPr bwMode="auto">
          <a:xfrm>
            <a:off x="3657600" y="2057400"/>
            <a:ext cx="1503363" cy="457200"/>
          </a:xfrm>
          <a:prstGeom prst="rect">
            <a:avLst/>
          </a:prstGeom>
          <a:noFill/>
          <a:ln w="9525">
            <a:noFill/>
            <a:miter lim="800000"/>
            <a:headEnd/>
            <a:tailEnd/>
          </a:ln>
        </p:spPr>
        <p:txBody>
          <a:bodyPr wrap="none">
            <a:spAutoFit/>
          </a:bodyPr>
          <a:lstStyle/>
          <a:p>
            <a:r>
              <a:rPr lang="en-US" sz="2400"/>
              <a:t>Population</a:t>
            </a:r>
          </a:p>
        </p:txBody>
      </p:sp>
      <p:sp>
        <p:nvSpPr>
          <p:cNvPr id="4100" name="Rectangle 4"/>
          <p:cNvSpPr>
            <a:spLocks noChangeArrowheads="1"/>
          </p:cNvSpPr>
          <p:nvPr/>
        </p:nvSpPr>
        <p:spPr bwMode="auto">
          <a:xfrm>
            <a:off x="6019800" y="4419600"/>
            <a:ext cx="1905000" cy="1295400"/>
          </a:xfrm>
          <a:prstGeom prst="rect">
            <a:avLst/>
          </a:prstGeom>
          <a:solidFill>
            <a:schemeClr val="accent1"/>
          </a:solidFill>
          <a:ln w="9525">
            <a:solidFill>
              <a:schemeClr val="tx1"/>
            </a:solidFill>
            <a:miter lim="800000"/>
            <a:headEnd/>
            <a:tailEnd/>
          </a:ln>
        </p:spPr>
        <p:txBody>
          <a:bodyPr wrap="none" anchor="ctr"/>
          <a:lstStyle/>
          <a:p>
            <a:pPr algn="ctr"/>
            <a:r>
              <a:rPr lang="en-US" sz="1600"/>
              <a:t>Sample</a:t>
            </a:r>
            <a:endParaRPr lang="en-US" sz="2400"/>
          </a:p>
          <a:p>
            <a:pPr algn="ctr"/>
            <a:r>
              <a:rPr lang="en-US" sz="2400"/>
              <a:t>X</a:t>
            </a:r>
          </a:p>
        </p:txBody>
      </p:sp>
      <p:sp>
        <p:nvSpPr>
          <p:cNvPr id="4101" name="Line 5"/>
          <p:cNvSpPr>
            <a:spLocks noChangeShapeType="1"/>
          </p:cNvSpPr>
          <p:nvPr/>
        </p:nvSpPr>
        <p:spPr bwMode="auto">
          <a:xfrm>
            <a:off x="5105400" y="3124200"/>
            <a:ext cx="1371600" cy="1143000"/>
          </a:xfrm>
          <a:prstGeom prst="line">
            <a:avLst/>
          </a:prstGeom>
          <a:noFill/>
          <a:ln w="9525">
            <a:solidFill>
              <a:schemeClr val="tx1"/>
            </a:solidFill>
            <a:round/>
            <a:headEnd/>
            <a:tailEnd type="triangle" w="med" len="med"/>
          </a:ln>
        </p:spPr>
        <p:txBody>
          <a:bodyPr wrap="none" anchor="ctr"/>
          <a:lstStyle/>
          <a:p>
            <a:endParaRPr lang="en-US"/>
          </a:p>
        </p:txBody>
      </p:sp>
      <p:sp>
        <p:nvSpPr>
          <p:cNvPr id="4102" name="Text Box 6"/>
          <p:cNvSpPr txBox="1">
            <a:spLocks noChangeArrowheads="1"/>
          </p:cNvSpPr>
          <p:nvPr/>
        </p:nvSpPr>
        <p:spPr bwMode="auto">
          <a:xfrm>
            <a:off x="4175125" y="2708275"/>
            <a:ext cx="360363" cy="457200"/>
          </a:xfrm>
          <a:prstGeom prst="rect">
            <a:avLst/>
          </a:prstGeom>
          <a:noFill/>
          <a:ln w="9525">
            <a:noFill/>
            <a:miter lim="800000"/>
            <a:headEnd/>
            <a:tailEnd/>
          </a:ln>
        </p:spPr>
        <p:txBody>
          <a:bodyPr wrap="none">
            <a:spAutoFit/>
          </a:bodyPr>
          <a:lstStyle/>
          <a:p>
            <a:r>
              <a:rPr lang="en-US" sz="2400" b="1"/>
              <a:t>µ</a:t>
            </a:r>
            <a:endParaRPr lang="en-US" sz="2400"/>
          </a:p>
        </p:txBody>
      </p:sp>
      <p:sp>
        <p:nvSpPr>
          <p:cNvPr id="4103" name="Text Box 7"/>
          <p:cNvSpPr txBox="1">
            <a:spLocks noChangeArrowheads="1"/>
          </p:cNvSpPr>
          <p:nvPr/>
        </p:nvSpPr>
        <p:spPr bwMode="auto">
          <a:xfrm>
            <a:off x="6781800" y="4648200"/>
            <a:ext cx="304800" cy="457200"/>
          </a:xfrm>
          <a:prstGeom prst="rect">
            <a:avLst/>
          </a:prstGeom>
          <a:noFill/>
          <a:ln w="9525">
            <a:noFill/>
            <a:miter lim="800000"/>
            <a:headEnd/>
            <a:tailEnd/>
          </a:ln>
        </p:spPr>
        <p:txBody>
          <a:bodyPr>
            <a:spAutoFit/>
          </a:bodyPr>
          <a:lstStyle/>
          <a:p>
            <a:r>
              <a:rPr lang="en-US" sz="2400"/>
              <a:t>_</a:t>
            </a:r>
          </a:p>
        </p:txBody>
      </p:sp>
      <p:sp>
        <p:nvSpPr>
          <p:cNvPr id="4104" name="Text Box 8"/>
          <p:cNvSpPr txBox="1">
            <a:spLocks noChangeArrowheads="1"/>
          </p:cNvSpPr>
          <p:nvPr/>
        </p:nvSpPr>
        <p:spPr bwMode="auto">
          <a:xfrm>
            <a:off x="1508125" y="5756275"/>
            <a:ext cx="7251700" cy="822325"/>
          </a:xfrm>
          <a:prstGeom prst="rect">
            <a:avLst/>
          </a:prstGeom>
          <a:noFill/>
          <a:ln w="9525">
            <a:noFill/>
            <a:miter lim="800000"/>
            <a:headEnd/>
            <a:tailEnd/>
          </a:ln>
        </p:spPr>
        <p:txBody>
          <a:bodyPr wrap="none">
            <a:spAutoFit/>
          </a:bodyPr>
          <a:lstStyle/>
          <a:p>
            <a:r>
              <a:rPr lang="en-US" sz="2400"/>
              <a:t>The population mean is µ.  The sample mean is X. </a:t>
            </a:r>
          </a:p>
          <a:p>
            <a:r>
              <a:rPr lang="en-US" sz="2400">
                <a:solidFill>
                  <a:srgbClr val="FF0000"/>
                </a:solidFill>
              </a:rPr>
              <a:t>The population standard deviation is </a:t>
            </a:r>
            <a:r>
              <a:rPr lang="en-US" sz="2400" b="1">
                <a:solidFill>
                  <a:srgbClr val="FF0000"/>
                </a:solidFill>
                <a:sym typeface="Symbol" pitchFamily="18" charset="2"/>
              </a:rPr>
              <a:t></a:t>
            </a:r>
            <a:r>
              <a:rPr lang="en-US" sz="2400">
                <a:solidFill>
                  <a:srgbClr val="FF0000"/>
                </a:solidFill>
                <a:sym typeface="Symbol" pitchFamily="18" charset="2"/>
              </a:rPr>
              <a:t>, the sample sd is</a:t>
            </a:r>
            <a:r>
              <a:rPr lang="en-US" sz="2400" b="1">
                <a:solidFill>
                  <a:srgbClr val="FF0000"/>
                </a:solidFill>
                <a:sym typeface="Symbol" pitchFamily="18" charset="2"/>
              </a:rPr>
              <a:t> s.</a:t>
            </a:r>
            <a:endParaRPr lang="en-US" sz="2400" b="1">
              <a:sym typeface="Symbol" pitchFamily="18" charset="2"/>
            </a:endParaRPr>
          </a:p>
        </p:txBody>
      </p:sp>
      <p:sp>
        <p:nvSpPr>
          <p:cNvPr id="4105" name="Text Box 9"/>
          <p:cNvSpPr txBox="1">
            <a:spLocks noChangeArrowheads="1"/>
          </p:cNvSpPr>
          <p:nvPr/>
        </p:nvSpPr>
        <p:spPr bwMode="auto">
          <a:xfrm>
            <a:off x="7391400" y="5410200"/>
            <a:ext cx="336550" cy="457200"/>
          </a:xfrm>
          <a:prstGeom prst="rect">
            <a:avLst/>
          </a:prstGeom>
          <a:noFill/>
          <a:ln w="9525">
            <a:noFill/>
            <a:miter lim="800000"/>
            <a:headEnd/>
            <a:tailEnd/>
          </a:ln>
        </p:spPr>
        <p:txBody>
          <a:bodyPr wrap="none">
            <a:spAutoFit/>
          </a:bodyPr>
          <a:lstStyle/>
          <a:p>
            <a:r>
              <a:rPr lang="en-US" sz="2400"/>
              <a:t>_</a:t>
            </a:r>
          </a:p>
        </p:txBody>
      </p:sp>
      <p:sp>
        <p:nvSpPr>
          <p:cNvPr id="4106" name="Text Box 10"/>
          <p:cNvSpPr txBox="1">
            <a:spLocks noChangeArrowheads="1"/>
          </p:cNvSpPr>
          <p:nvPr/>
        </p:nvSpPr>
        <p:spPr bwMode="auto">
          <a:xfrm>
            <a:off x="4632325" y="2708275"/>
            <a:ext cx="184150" cy="457200"/>
          </a:xfrm>
          <a:prstGeom prst="rect">
            <a:avLst/>
          </a:prstGeom>
          <a:noFill/>
          <a:ln w="9525">
            <a:noFill/>
            <a:miter lim="800000"/>
            <a:headEnd/>
            <a:tailEnd/>
          </a:ln>
        </p:spPr>
        <p:txBody>
          <a:bodyPr wrap="none">
            <a:spAutoFit/>
          </a:bodyPr>
          <a:lstStyle/>
          <a:p>
            <a:endParaRPr lang="en-US" sz="2400"/>
          </a:p>
        </p:txBody>
      </p:sp>
      <p:sp>
        <p:nvSpPr>
          <p:cNvPr id="4107" name="Text Box 11"/>
          <p:cNvSpPr txBox="1">
            <a:spLocks noChangeArrowheads="1"/>
          </p:cNvSpPr>
          <p:nvPr/>
        </p:nvSpPr>
        <p:spPr bwMode="auto">
          <a:xfrm>
            <a:off x="4784725" y="2701925"/>
            <a:ext cx="368300" cy="457200"/>
          </a:xfrm>
          <a:prstGeom prst="rect">
            <a:avLst/>
          </a:prstGeom>
          <a:noFill/>
          <a:ln w="9525">
            <a:noFill/>
            <a:miter lim="800000"/>
            <a:headEnd/>
            <a:tailEnd/>
          </a:ln>
        </p:spPr>
        <p:txBody>
          <a:bodyPr wrap="none">
            <a:spAutoFit/>
          </a:bodyPr>
          <a:lstStyle/>
          <a:p>
            <a:r>
              <a:rPr lang="en-US" sz="2400" b="1">
                <a:sym typeface="Symbol" pitchFamily="18" charset="2"/>
              </a:rPr>
              <a:t></a:t>
            </a:r>
            <a:endParaRPr lang="en-US" b="1">
              <a:sym typeface="Symbol" pitchFamily="18" charset="2"/>
            </a:endParaRPr>
          </a:p>
        </p:txBody>
      </p:sp>
      <p:sp>
        <p:nvSpPr>
          <p:cNvPr id="4108" name="Text Box 12"/>
          <p:cNvSpPr txBox="1">
            <a:spLocks noChangeArrowheads="1"/>
          </p:cNvSpPr>
          <p:nvPr/>
        </p:nvSpPr>
        <p:spPr bwMode="auto">
          <a:xfrm>
            <a:off x="7315200" y="4876800"/>
            <a:ext cx="322263" cy="519113"/>
          </a:xfrm>
          <a:prstGeom prst="rect">
            <a:avLst/>
          </a:prstGeom>
          <a:noFill/>
          <a:ln w="9525">
            <a:noFill/>
            <a:miter lim="800000"/>
            <a:headEnd/>
            <a:tailEnd/>
          </a:ln>
        </p:spPr>
        <p:txBody>
          <a:bodyPr wrap="none">
            <a:spAutoFit/>
          </a:bodyPr>
          <a:lstStyle/>
          <a:p>
            <a:r>
              <a:rPr lang="en-US" sz="2800"/>
              <a:t>s</a:t>
            </a:r>
            <a:endParaRPr lang="en-US" sz="240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2" name="Object 2"/>
          <p:cNvGraphicFramePr>
            <a:graphicFrameLocks noChangeAspect="1"/>
          </p:cNvGraphicFramePr>
          <p:nvPr/>
        </p:nvGraphicFramePr>
        <p:xfrm>
          <a:off x="3124200" y="838200"/>
          <a:ext cx="2771775" cy="2981325"/>
        </p:xfrm>
        <a:graphic>
          <a:graphicData uri="http://schemas.openxmlformats.org/presentationml/2006/ole">
            <p:oleObj spid="_x0000_s3074" name="Image" r:id="rId4" imgW="2771429" imgH="2980952" progId="">
              <p:embed/>
            </p:oleObj>
          </a:graphicData>
        </a:graphic>
      </p:graphicFrame>
      <p:sp>
        <p:nvSpPr>
          <p:cNvPr id="5123" name="Text Box 3"/>
          <p:cNvSpPr txBox="1">
            <a:spLocks noChangeArrowheads="1"/>
          </p:cNvSpPr>
          <p:nvPr/>
        </p:nvSpPr>
        <p:spPr bwMode="auto">
          <a:xfrm>
            <a:off x="3657600" y="2057400"/>
            <a:ext cx="1503363" cy="457200"/>
          </a:xfrm>
          <a:prstGeom prst="rect">
            <a:avLst/>
          </a:prstGeom>
          <a:noFill/>
          <a:ln w="9525">
            <a:noFill/>
            <a:miter lim="800000"/>
            <a:headEnd/>
            <a:tailEnd/>
          </a:ln>
        </p:spPr>
        <p:txBody>
          <a:bodyPr wrap="none">
            <a:spAutoFit/>
          </a:bodyPr>
          <a:lstStyle/>
          <a:p>
            <a:r>
              <a:rPr lang="en-US" sz="2400"/>
              <a:t>Population</a:t>
            </a:r>
          </a:p>
        </p:txBody>
      </p:sp>
      <p:sp>
        <p:nvSpPr>
          <p:cNvPr id="5124" name="Rectangle 4"/>
          <p:cNvSpPr>
            <a:spLocks noChangeArrowheads="1"/>
          </p:cNvSpPr>
          <p:nvPr/>
        </p:nvSpPr>
        <p:spPr bwMode="auto">
          <a:xfrm>
            <a:off x="6019800" y="4419600"/>
            <a:ext cx="1066800" cy="990600"/>
          </a:xfrm>
          <a:prstGeom prst="rect">
            <a:avLst/>
          </a:prstGeom>
          <a:solidFill>
            <a:schemeClr val="accent1"/>
          </a:solidFill>
          <a:ln w="9525">
            <a:solidFill>
              <a:schemeClr val="tx1"/>
            </a:solidFill>
            <a:miter lim="800000"/>
            <a:headEnd/>
            <a:tailEnd/>
          </a:ln>
        </p:spPr>
        <p:txBody>
          <a:bodyPr wrap="none" anchor="ctr"/>
          <a:lstStyle/>
          <a:p>
            <a:pPr algn="ctr"/>
            <a:r>
              <a:rPr lang="en-US" sz="1600"/>
              <a:t>Sample</a:t>
            </a:r>
            <a:r>
              <a:rPr lang="en-US" sz="1600" baseline="-25000"/>
              <a:t>A</a:t>
            </a:r>
            <a:r>
              <a:rPr lang="en-US" sz="2400"/>
              <a:t> </a:t>
            </a:r>
          </a:p>
          <a:p>
            <a:pPr algn="ctr"/>
            <a:r>
              <a:rPr lang="en-US" sz="2400"/>
              <a:t>X</a:t>
            </a:r>
            <a:r>
              <a:rPr lang="en-US" sz="2400" baseline="-25000"/>
              <a:t>A</a:t>
            </a:r>
            <a:endParaRPr lang="en-US" sz="2400"/>
          </a:p>
        </p:txBody>
      </p:sp>
      <p:sp>
        <p:nvSpPr>
          <p:cNvPr id="5125" name="Line 5"/>
          <p:cNvSpPr>
            <a:spLocks noChangeShapeType="1"/>
          </p:cNvSpPr>
          <p:nvPr/>
        </p:nvSpPr>
        <p:spPr bwMode="auto">
          <a:xfrm>
            <a:off x="5105400" y="3124200"/>
            <a:ext cx="1371600" cy="1143000"/>
          </a:xfrm>
          <a:prstGeom prst="line">
            <a:avLst/>
          </a:prstGeom>
          <a:noFill/>
          <a:ln w="9525">
            <a:solidFill>
              <a:schemeClr val="tx1"/>
            </a:solidFill>
            <a:round/>
            <a:headEnd/>
            <a:tailEnd type="triangle" w="med" len="med"/>
          </a:ln>
        </p:spPr>
        <p:txBody>
          <a:bodyPr wrap="none" anchor="ctr"/>
          <a:lstStyle/>
          <a:p>
            <a:endParaRPr lang="en-US"/>
          </a:p>
        </p:txBody>
      </p:sp>
      <p:sp>
        <p:nvSpPr>
          <p:cNvPr id="5126" name="Text Box 6"/>
          <p:cNvSpPr txBox="1">
            <a:spLocks noChangeArrowheads="1"/>
          </p:cNvSpPr>
          <p:nvPr/>
        </p:nvSpPr>
        <p:spPr bwMode="auto">
          <a:xfrm>
            <a:off x="4175125" y="2708275"/>
            <a:ext cx="360363" cy="457200"/>
          </a:xfrm>
          <a:prstGeom prst="rect">
            <a:avLst/>
          </a:prstGeom>
          <a:noFill/>
          <a:ln w="9525">
            <a:noFill/>
            <a:miter lim="800000"/>
            <a:headEnd/>
            <a:tailEnd/>
          </a:ln>
        </p:spPr>
        <p:txBody>
          <a:bodyPr wrap="none">
            <a:spAutoFit/>
          </a:bodyPr>
          <a:lstStyle/>
          <a:p>
            <a:r>
              <a:rPr lang="en-US" sz="2400" b="1"/>
              <a:t>µ</a:t>
            </a:r>
            <a:endParaRPr lang="en-US" sz="2400"/>
          </a:p>
        </p:txBody>
      </p:sp>
      <p:sp>
        <p:nvSpPr>
          <p:cNvPr id="5127" name="Text Box 7"/>
          <p:cNvSpPr txBox="1">
            <a:spLocks noChangeArrowheads="1"/>
          </p:cNvSpPr>
          <p:nvPr/>
        </p:nvSpPr>
        <p:spPr bwMode="auto">
          <a:xfrm>
            <a:off x="6324600" y="4572000"/>
            <a:ext cx="304800" cy="457200"/>
          </a:xfrm>
          <a:prstGeom prst="rect">
            <a:avLst/>
          </a:prstGeom>
          <a:noFill/>
          <a:ln w="9525">
            <a:noFill/>
            <a:miter lim="800000"/>
            <a:headEnd/>
            <a:tailEnd/>
          </a:ln>
        </p:spPr>
        <p:txBody>
          <a:bodyPr>
            <a:spAutoFit/>
          </a:bodyPr>
          <a:lstStyle/>
          <a:p>
            <a:r>
              <a:rPr lang="en-US" sz="2400"/>
              <a:t>_</a:t>
            </a:r>
          </a:p>
        </p:txBody>
      </p:sp>
      <p:sp>
        <p:nvSpPr>
          <p:cNvPr id="5128" name="Rectangle 8"/>
          <p:cNvSpPr>
            <a:spLocks noChangeArrowheads="1"/>
          </p:cNvSpPr>
          <p:nvPr/>
        </p:nvSpPr>
        <p:spPr bwMode="auto">
          <a:xfrm>
            <a:off x="7086600" y="2438400"/>
            <a:ext cx="1143000" cy="990600"/>
          </a:xfrm>
          <a:prstGeom prst="rect">
            <a:avLst/>
          </a:prstGeom>
          <a:solidFill>
            <a:schemeClr val="accent1"/>
          </a:solidFill>
          <a:ln w="9525">
            <a:solidFill>
              <a:schemeClr val="tx1"/>
            </a:solidFill>
            <a:miter lim="800000"/>
            <a:headEnd/>
            <a:tailEnd/>
          </a:ln>
        </p:spPr>
        <p:txBody>
          <a:bodyPr wrap="none" anchor="ctr"/>
          <a:lstStyle/>
          <a:p>
            <a:pPr algn="ctr"/>
            <a:r>
              <a:rPr lang="en-US" sz="1600"/>
              <a:t>Sample</a:t>
            </a:r>
            <a:r>
              <a:rPr lang="en-US" sz="1600" baseline="-25000"/>
              <a:t>B</a:t>
            </a:r>
            <a:r>
              <a:rPr lang="en-US" sz="2400"/>
              <a:t> </a:t>
            </a:r>
          </a:p>
          <a:p>
            <a:pPr algn="ctr"/>
            <a:r>
              <a:rPr lang="en-US" sz="2400"/>
              <a:t>X</a:t>
            </a:r>
            <a:r>
              <a:rPr lang="en-US" sz="2400" baseline="-25000"/>
              <a:t>B</a:t>
            </a:r>
          </a:p>
        </p:txBody>
      </p:sp>
      <p:sp>
        <p:nvSpPr>
          <p:cNvPr id="5129" name="Rectangle 9"/>
          <p:cNvSpPr>
            <a:spLocks noChangeArrowheads="1"/>
          </p:cNvSpPr>
          <p:nvPr/>
        </p:nvSpPr>
        <p:spPr bwMode="auto">
          <a:xfrm>
            <a:off x="2819400" y="4343400"/>
            <a:ext cx="1143000" cy="1066800"/>
          </a:xfrm>
          <a:prstGeom prst="rect">
            <a:avLst/>
          </a:prstGeom>
          <a:solidFill>
            <a:schemeClr val="accent1"/>
          </a:solidFill>
          <a:ln w="9525">
            <a:solidFill>
              <a:schemeClr val="tx1"/>
            </a:solidFill>
            <a:miter lim="800000"/>
            <a:headEnd/>
            <a:tailEnd/>
          </a:ln>
        </p:spPr>
        <p:txBody>
          <a:bodyPr wrap="none" anchor="ctr"/>
          <a:lstStyle/>
          <a:p>
            <a:pPr algn="ctr"/>
            <a:r>
              <a:rPr lang="en-US" sz="1600"/>
              <a:t>Sample</a:t>
            </a:r>
            <a:r>
              <a:rPr lang="en-US" sz="1600" baseline="-25000"/>
              <a:t>E</a:t>
            </a:r>
            <a:r>
              <a:rPr lang="en-US" sz="2400"/>
              <a:t> </a:t>
            </a:r>
          </a:p>
          <a:p>
            <a:pPr algn="ctr"/>
            <a:r>
              <a:rPr lang="en-US" sz="2400"/>
              <a:t>X</a:t>
            </a:r>
            <a:r>
              <a:rPr lang="en-US" sz="2400" baseline="-25000"/>
              <a:t>E</a:t>
            </a:r>
          </a:p>
        </p:txBody>
      </p:sp>
      <p:sp>
        <p:nvSpPr>
          <p:cNvPr id="5130" name="Rectangle 10"/>
          <p:cNvSpPr>
            <a:spLocks noChangeArrowheads="1"/>
          </p:cNvSpPr>
          <p:nvPr/>
        </p:nvSpPr>
        <p:spPr bwMode="auto">
          <a:xfrm>
            <a:off x="1066800" y="1447800"/>
            <a:ext cx="1143000" cy="1143000"/>
          </a:xfrm>
          <a:prstGeom prst="rect">
            <a:avLst/>
          </a:prstGeom>
          <a:solidFill>
            <a:schemeClr val="accent1"/>
          </a:solidFill>
          <a:ln w="9525">
            <a:solidFill>
              <a:schemeClr val="tx1"/>
            </a:solidFill>
            <a:miter lim="800000"/>
            <a:headEnd/>
            <a:tailEnd/>
          </a:ln>
        </p:spPr>
        <p:txBody>
          <a:bodyPr wrap="none" anchor="ctr"/>
          <a:lstStyle/>
          <a:p>
            <a:pPr algn="ctr"/>
            <a:r>
              <a:rPr lang="en-US" sz="1600"/>
              <a:t>Sample</a:t>
            </a:r>
            <a:r>
              <a:rPr lang="en-US" sz="1600" baseline="-25000"/>
              <a:t>D</a:t>
            </a:r>
            <a:r>
              <a:rPr lang="en-US" sz="2400"/>
              <a:t> </a:t>
            </a:r>
          </a:p>
          <a:p>
            <a:pPr algn="ctr"/>
            <a:r>
              <a:rPr lang="en-US" sz="2400"/>
              <a:t>X</a:t>
            </a:r>
            <a:r>
              <a:rPr lang="en-US" sz="2400" baseline="-25000"/>
              <a:t>D</a:t>
            </a:r>
          </a:p>
        </p:txBody>
      </p:sp>
      <p:sp>
        <p:nvSpPr>
          <p:cNvPr id="5131" name="Rectangle 11"/>
          <p:cNvSpPr>
            <a:spLocks noChangeArrowheads="1"/>
          </p:cNvSpPr>
          <p:nvPr/>
        </p:nvSpPr>
        <p:spPr bwMode="auto">
          <a:xfrm>
            <a:off x="6172200" y="914400"/>
            <a:ext cx="1219200" cy="1143000"/>
          </a:xfrm>
          <a:prstGeom prst="rect">
            <a:avLst/>
          </a:prstGeom>
          <a:solidFill>
            <a:schemeClr val="accent1"/>
          </a:solidFill>
          <a:ln w="9525">
            <a:solidFill>
              <a:schemeClr val="tx1"/>
            </a:solidFill>
            <a:miter lim="800000"/>
            <a:headEnd/>
            <a:tailEnd/>
          </a:ln>
        </p:spPr>
        <p:txBody>
          <a:bodyPr wrap="none" anchor="ctr"/>
          <a:lstStyle/>
          <a:p>
            <a:pPr algn="ctr"/>
            <a:r>
              <a:rPr lang="en-US" sz="1600"/>
              <a:t>Sample</a:t>
            </a:r>
            <a:r>
              <a:rPr lang="en-US" sz="1600" baseline="-25000"/>
              <a:t>C</a:t>
            </a:r>
            <a:r>
              <a:rPr lang="en-US" sz="2400"/>
              <a:t> </a:t>
            </a:r>
          </a:p>
          <a:p>
            <a:pPr algn="ctr"/>
            <a:r>
              <a:rPr lang="en-US" sz="2400"/>
              <a:t>X</a:t>
            </a:r>
            <a:r>
              <a:rPr lang="en-US" sz="2400" baseline="-25000"/>
              <a:t>C</a:t>
            </a:r>
          </a:p>
        </p:txBody>
      </p:sp>
      <p:sp>
        <p:nvSpPr>
          <p:cNvPr id="5132" name="Text Box 12"/>
          <p:cNvSpPr txBox="1">
            <a:spLocks noChangeArrowheads="1"/>
          </p:cNvSpPr>
          <p:nvPr/>
        </p:nvSpPr>
        <p:spPr bwMode="auto">
          <a:xfrm>
            <a:off x="7391400" y="2590800"/>
            <a:ext cx="336550" cy="457200"/>
          </a:xfrm>
          <a:prstGeom prst="rect">
            <a:avLst/>
          </a:prstGeom>
          <a:noFill/>
          <a:ln w="9525">
            <a:noFill/>
            <a:miter lim="800000"/>
            <a:headEnd/>
            <a:tailEnd/>
          </a:ln>
        </p:spPr>
        <p:txBody>
          <a:bodyPr wrap="none">
            <a:spAutoFit/>
          </a:bodyPr>
          <a:lstStyle/>
          <a:p>
            <a:r>
              <a:rPr lang="en-US" sz="2400"/>
              <a:t>_</a:t>
            </a:r>
          </a:p>
        </p:txBody>
      </p:sp>
      <p:sp>
        <p:nvSpPr>
          <p:cNvPr id="5133" name="Text Box 13"/>
          <p:cNvSpPr txBox="1">
            <a:spLocks noChangeArrowheads="1"/>
          </p:cNvSpPr>
          <p:nvPr/>
        </p:nvSpPr>
        <p:spPr bwMode="auto">
          <a:xfrm>
            <a:off x="6537325" y="1108075"/>
            <a:ext cx="336550" cy="457200"/>
          </a:xfrm>
          <a:prstGeom prst="rect">
            <a:avLst/>
          </a:prstGeom>
          <a:noFill/>
          <a:ln w="9525">
            <a:noFill/>
            <a:miter lim="800000"/>
            <a:headEnd/>
            <a:tailEnd/>
          </a:ln>
        </p:spPr>
        <p:txBody>
          <a:bodyPr wrap="none">
            <a:spAutoFit/>
          </a:bodyPr>
          <a:lstStyle/>
          <a:p>
            <a:r>
              <a:rPr lang="en-US" sz="2400"/>
              <a:t>_</a:t>
            </a:r>
          </a:p>
        </p:txBody>
      </p:sp>
      <p:sp>
        <p:nvSpPr>
          <p:cNvPr id="5134" name="Text Box 14"/>
          <p:cNvSpPr txBox="1">
            <a:spLocks noChangeArrowheads="1"/>
          </p:cNvSpPr>
          <p:nvPr/>
        </p:nvSpPr>
        <p:spPr bwMode="auto">
          <a:xfrm>
            <a:off x="1371600" y="1676400"/>
            <a:ext cx="336550" cy="457200"/>
          </a:xfrm>
          <a:prstGeom prst="rect">
            <a:avLst/>
          </a:prstGeom>
          <a:noFill/>
          <a:ln w="9525">
            <a:noFill/>
            <a:miter lim="800000"/>
            <a:headEnd/>
            <a:tailEnd/>
          </a:ln>
        </p:spPr>
        <p:txBody>
          <a:bodyPr wrap="none">
            <a:spAutoFit/>
          </a:bodyPr>
          <a:lstStyle/>
          <a:p>
            <a:r>
              <a:rPr lang="en-US" sz="2400"/>
              <a:t>_</a:t>
            </a:r>
          </a:p>
        </p:txBody>
      </p:sp>
      <p:sp>
        <p:nvSpPr>
          <p:cNvPr id="5135" name="Text Box 15"/>
          <p:cNvSpPr txBox="1">
            <a:spLocks noChangeArrowheads="1"/>
          </p:cNvSpPr>
          <p:nvPr/>
        </p:nvSpPr>
        <p:spPr bwMode="auto">
          <a:xfrm>
            <a:off x="3124200" y="4495800"/>
            <a:ext cx="381000" cy="457200"/>
          </a:xfrm>
          <a:prstGeom prst="rect">
            <a:avLst/>
          </a:prstGeom>
          <a:noFill/>
          <a:ln w="9525">
            <a:noFill/>
            <a:miter lim="800000"/>
            <a:headEnd/>
            <a:tailEnd/>
          </a:ln>
        </p:spPr>
        <p:txBody>
          <a:bodyPr>
            <a:spAutoFit/>
          </a:bodyPr>
          <a:lstStyle/>
          <a:p>
            <a:r>
              <a:rPr lang="en-US" sz="2400"/>
              <a:t>_</a:t>
            </a:r>
          </a:p>
        </p:txBody>
      </p:sp>
      <p:sp>
        <p:nvSpPr>
          <p:cNvPr id="5136" name="Line 16"/>
          <p:cNvSpPr>
            <a:spLocks noChangeShapeType="1"/>
          </p:cNvSpPr>
          <p:nvPr/>
        </p:nvSpPr>
        <p:spPr bwMode="auto">
          <a:xfrm flipH="1">
            <a:off x="3581400" y="3352800"/>
            <a:ext cx="381000" cy="914400"/>
          </a:xfrm>
          <a:prstGeom prst="line">
            <a:avLst/>
          </a:prstGeom>
          <a:noFill/>
          <a:ln w="9525">
            <a:solidFill>
              <a:schemeClr val="tx1"/>
            </a:solidFill>
            <a:round/>
            <a:headEnd/>
            <a:tailEnd type="triangle" w="med" len="med"/>
          </a:ln>
        </p:spPr>
        <p:txBody>
          <a:bodyPr wrap="none" anchor="ctr"/>
          <a:lstStyle/>
          <a:p>
            <a:endParaRPr lang="en-US"/>
          </a:p>
        </p:txBody>
      </p:sp>
      <p:sp>
        <p:nvSpPr>
          <p:cNvPr id="5137" name="Line 17"/>
          <p:cNvSpPr>
            <a:spLocks noChangeShapeType="1"/>
          </p:cNvSpPr>
          <p:nvPr/>
        </p:nvSpPr>
        <p:spPr bwMode="auto">
          <a:xfrm flipH="1" flipV="1">
            <a:off x="2438400" y="2057400"/>
            <a:ext cx="1143000" cy="76200"/>
          </a:xfrm>
          <a:prstGeom prst="line">
            <a:avLst/>
          </a:prstGeom>
          <a:noFill/>
          <a:ln w="9525">
            <a:solidFill>
              <a:schemeClr val="tx1"/>
            </a:solidFill>
            <a:round/>
            <a:headEnd/>
            <a:tailEnd type="triangle" w="med" len="med"/>
          </a:ln>
        </p:spPr>
        <p:txBody>
          <a:bodyPr wrap="none" anchor="ctr"/>
          <a:lstStyle/>
          <a:p>
            <a:endParaRPr lang="en-US"/>
          </a:p>
        </p:txBody>
      </p:sp>
      <p:sp>
        <p:nvSpPr>
          <p:cNvPr id="5138" name="Line 18"/>
          <p:cNvSpPr>
            <a:spLocks noChangeShapeType="1"/>
          </p:cNvSpPr>
          <p:nvPr/>
        </p:nvSpPr>
        <p:spPr bwMode="auto">
          <a:xfrm flipV="1">
            <a:off x="5105400" y="1600200"/>
            <a:ext cx="990600" cy="304800"/>
          </a:xfrm>
          <a:prstGeom prst="line">
            <a:avLst/>
          </a:prstGeom>
          <a:noFill/>
          <a:ln w="9525">
            <a:solidFill>
              <a:schemeClr val="tx1"/>
            </a:solidFill>
            <a:round/>
            <a:headEnd/>
            <a:tailEnd type="triangle" w="med" len="med"/>
          </a:ln>
        </p:spPr>
        <p:txBody>
          <a:bodyPr wrap="none" anchor="ctr"/>
          <a:lstStyle/>
          <a:p>
            <a:endParaRPr lang="en-US"/>
          </a:p>
        </p:txBody>
      </p:sp>
      <p:sp>
        <p:nvSpPr>
          <p:cNvPr id="5139" name="Line 19"/>
          <p:cNvSpPr>
            <a:spLocks noChangeShapeType="1"/>
          </p:cNvSpPr>
          <p:nvPr/>
        </p:nvSpPr>
        <p:spPr bwMode="auto">
          <a:xfrm>
            <a:off x="5181600" y="2590800"/>
            <a:ext cx="1752600" cy="228600"/>
          </a:xfrm>
          <a:prstGeom prst="line">
            <a:avLst/>
          </a:prstGeom>
          <a:noFill/>
          <a:ln w="9525">
            <a:solidFill>
              <a:schemeClr val="tx1"/>
            </a:solidFill>
            <a:round/>
            <a:headEnd/>
            <a:tailEnd type="triangle" w="med" len="med"/>
          </a:ln>
        </p:spPr>
        <p:txBody>
          <a:bodyPr wrap="none" anchor="ctr"/>
          <a:lstStyle/>
          <a:p>
            <a:endParaRPr lang="en-US"/>
          </a:p>
        </p:txBody>
      </p:sp>
      <p:sp>
        <p:nvSpPr>
          <p:cNvPr id="5140" name="Text Box 20"/>
          <p:cNvSpPr txBox="1">
            <a:spLocks noChangeArrowheads="1"/>
          </p:cNvSpPr>
          <p:nvPr/>
        </p:nvSpPr>
        <p:spPr bwMode="auto">
          <a:xfrm>
            <a:off x="746125" y="5908675"/>
            <a:ext cx="7894638" cy="822325"/>
          </a:xfrm>
          <a:prstGeom prst="rect">
            <a:avLst/>
          </a:prstGeom>
          <a:noFill/>
          <a:ln w="9525">
            <a:noFill/>
            <a:miter lim="800000"/>
            <a:headEnd/>
            <a:tailEnd/>
          </a:ln>
        </p:spPr>
        <p:txBody>
          <a:bodyPr wrap="none">
            <a:spAutoFit/>
          </a:bodyPr>
          <a:lstStyle/>
          <a:p>
            <a:r>
              <a:rPr lang="en-US" sz="2400"/>
              <a:t>In reality, the sample mean is just one of many possible sample</a:t>
            </a:r>
          </a:p>
          <a:p>
            <a:r>
              <a:rPr lang="en-US" sz="2400"/>
              <a:t>means drawn from the population, and is rarely equal to µ.</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6" name="Object 2"/>
          <p:cNvGraphicFramePr>
            <a:graphicFrameLocks noChangeAspect="1"/>
          </p:cNvGraphicFramePr>
          <p:nvPr/>
        </p:nvGraphicFramePr>
        <p:xfrm>
          <a:off x="3124200" y="838200"/>
          <a:ext cx="2771775" cy="2981325"/>
        </p:xfrm>
        <a:graphic>
          <a:graphicData uri="http://schemas.openxmlformats.org/presentationml/2006/ole">
            <p:oleObj spid="_x0000_s4098" name="Image" r:id="rId4" imgW="2771429" imgH="2980952" progId="">
              <p:embed/>
            </p:oleObj>
          </a:graphicData>
        </a:graphic>
      </p:graphicFrame>
      <p:sp>
        <p:nvSpPr>
          <p:cNvPr id="6147" name="Text Box 3"/>
          <p:cNvSpPr txBox="1">
            <a:spLocks noChangeArrowheads="1"/>
          </p:cNvSpPr>
          <p:nvPr/>
        </p:nvSpPr>
        <p:spPr bwMode="auto">
          <a:xfrm>
            <a:off x="3657600" y="2057400"/>
            <a:ext cx="1503363" cy="457200"/>
          </a:xfrm>
          <a:prstGeom prst="rect">
            <a:avLst/>
          </a:prstGeom>
          <a:noFill/>
          <a:ln w="9525">
            <a:noFill/>
            <a:miter lim="800000"/>
            <a:headEnd/>
            <a:tailEnd/>
          </a:ln>
        </p:spPr>
        <p:txBody>
          <a:bodyPr wrap="none">
            <a:spAutoFit/>
          </a:bodyPr>
          <a:lstStyle/>
          <a:p>
            <a:r>
              <a:rPr lang="en-US" sz="2400"/>
              <a:t>Population</a:t>
            </a:r>
          </a:p>
        </p:txBody>
      </p:sp>
      <p:sp>
        <p:nvSpPr>
          <p:cNvPr id="6148" name="Rectangle 4"/>
          <p:cNvSpPr>
            <a:spLocks noChangeArrowheads="1"/>
          </p:cNvSpPr>
          <p:nvPr/>
        </p:nvSpPr>
        <p:spPr bwMode="auto">
          <a:xfrm>
            <a:off x="6019800" y="4419600"/>
            <a:ext cx="1066800" cy="990600"/>
          </a:xfrm>
          <a:prstGeom prst="rect">
            <a:avLst/>
          </a:prstGeom>
          <a:solidFill>
            <a:schemeClr val="accent1"/>
          </a:solidFill>
          <a:ln w="9525">
            <a:solidFill>
              <a:schemeClr val="tx1"/>
            </a:solidFill>
            <a:miter lim="800000"/>
            <a:headEnd/>
            <a:tailEnd/>
          </a:ln>
        </p:spPr>
        <p:txBody>
          <a:bodyPr wrap="none" anchor="ctr"/>
          <a:lstStyle/>
          <a:p>
            <a:pPr algn="ctr"/>
            <a:r>
              <a:rPr lang="en-US" sz="1600"/>
              <a:t>Sample</a:t>
            </a:r>
            <a:r>
              <a:rPr lang="en-US" sz="1600" baseline="-25000"/>
              <a:t>A</a:t>
            </a:r>
            <a:r>
              <a:rPr lang="en-US" sz="2400"/>
              <a:t> </a:t>
            </a:r>
          </a:p>
          <a:p>
            <a:pPr algn="ctr"/>
            <a:r>
              <a:rPr lang="en-US" sz="2400"/>
              <a:t>X</a:t>
            </a:r>
            <a:r>
              <a:rPr lang="en-US" sz="2400" baseline="-25000"/>
              <a:t>A</a:t>
            </a:r>
            <a:endParaRPr lang="en-US" sz="2400"/>
          </a:p>
        </p:txBody>
      </p:sp>
      <p:sp>
        <p:nvSpPr>
          <p:cNvPr id="6149" name="Line 5"/>
          <p:cNvSpPr>
            <a:spLocks noChangeShapeType="1"/>
          </p:cNvSpPr>
          <p:nvPr/>
        </p:nvSpPr>
        <p:spPr bwMode="auto">
          <a:xfrm>
            <a:off x="5105400" y="3124200"/>
            <a:ext cx="1371600" cy="1143000"/>
          </a:xfrm>
          <a:prstGeom prst="line">
            <a:avLst/>
          </a:prstGeom>
          <a:noFill/>
          <a:ln w="9525">
            <a:solidFill>
              <a:schemeClr val="tx1"/>
            </a:solidFill>
            <a:round/>
            <a:headEnd/>
            <a:tailEnd type="triangle" w="med" len="med"/>
          </a:ln>
        </p:spPr>
        <p:txBody>
          <a:bodyPr wrap="none" anchor="ctr"/>
          <a:lstStyle/>
          <a:p>
            <a:endParaRPr lang="en-US"/>
          </a:p>
        </p:txBody>
      </p:sp>
      <p:sp>
        <p:nvSpPr>
          <p:cNvPr id="6150" name="Text Box 6"/>
          <p:cNvSpPr txBox="1">
            <a:spLocks noChangeArrowheads="1"/>
          </p:cNvSpPr>
          <p:nvPr/>
        </p:nvSpPr>
        <p:spPr bwMode="auto">
          <a:xfrm>
            <a:off x="4175125" y="2708275"/>
            <a:ext cx="360363" cy="457200"/>
          </a:xfrm>
          <a:prstGeom prst="rect">
            <a:avLst/>
          </a:prstGeom>
          <a:noFill/>
          <a:ln w="9525">
            <a:noFill/>
            <a:miter lim="800000"/>
            <a:headEnd/>
            <a:tailEnd/>
          </a:ln>
        </p:spPr>
        <p:txBody>
          <a:bodyPr wrap="none">
            <a:spAutoFit/>
          </a:bodyPr>
          <a:lstStyle/>
          <a:p>
            <a:r>
              <a:rPr lang="en-US" sz="2400" b="1"/>
              <a:t>µ</a:t>
            </a:r>
            <a:endParaRPr lang="en-US" sz="2400"/>
          </a:p>
        </p:txBody>
      </p:sp>
      <p:sp>
        <p:nvSpPr>
          <p:cNvPr id="6151" name="Text Box 7"/>
          <p:cNvSpPr txBox="1">
            <a:spLocks noChangeArrowheads="1"/>
          </p:cNvSpPr>
          <p:nvPr/>
        </p:nvSpPr>
        <p:spPr bwMode="auto">
          <a:xfrm>
            <a:off x="6324600" y="4572000"/>
            <a:ext cx="304800" cy="457200"/>
          </a:xfrm>
          <a:prstGeom prst="rect">
            <a:avLst/>
          </a:prstGeom>
          <a:noFill/>
          <a:ln w="9525">
            <a:noFill/>
            <a:miter lim="800000"/>
            <a:headEnd/>
            <a:tailEnd/>
          </a:ln>
        </p:spPr>
        <p:txBody>
          <a:bodyPr>
            <a:spAutoFit/>
          </a:bodyPr>
          <a:lstStyle/>
          <a:p>
            <a:r>
              <a:rPr lang="en-US" sz="2400"/>
              <a:t>_</a:t>
            </a:r>
          </a:p>
        </p:txBody>
      </p:sp>
      <p:sp>
        <p:nvSpPr>
          <p:cNvPr id="6152" name="Rectangle 8"/>
          <p:cNvSpPr>
            <a:spLocks noChangeArrowheads="1"/>
          </p:cNvSpPr>
          <p:nvPr/>
        </p:nvSpPr>
        <p:spPr bwMode="auto">
          <a:xfrm>
            <a:off x="7086600" y="2438400"/>
            <a:ext cx="1143000" cy="990600"/>
          </a:xfrm>
          <a:prstGeom prst="rect">
            <a:avLst/>
          </a:prstGeom>
          <a:solidFill>
            <a:schemeClr val="accent1"/>
          </a:solidFill>
          <a:ln w="9525">
            <a:solidFill>
              <a:schemeClr val="tx1"/>
            </a:solidFill>
            <a:miter lim="800000"/>
            <a:headEnd/>
            <a:tailEnd/>
          </a:ln>
        </p:spPr>
        <p:txBody>
          <a:bodyPr wrap="none" anchor="ctr"/>
          <a:lstStyle/>
          <a:p>
            <a:pPr algn="ctr"/>
            <a:r>
              <a:rPr lang="en-US" sz="1600"/>
              <a:t>Sample</a:t>
            </a:r>
            <a:r>
              <a:rPr lang="en-US" sz="1600" baseline="-25000"/>
              <a:t>B</a:t>
            </a:r>
            <a:r>
              <a:rPr lang="en-US" sz="2400"/>
              <a:t> </a:t>
            </a:r>
          </a:p>
          <a:p>
            <a:pPr algn="ctr"/>
            <a:r>
              <a:rPr lang="en-US" sz="2400"/>
              <a:t>X</a:t>
            </a:r>
            <a:r>
              <a:rPr lang="en-US" sz="2400" baseline="-25000"/>
              <a:t>B</a:t>
            </a:r>
          </a:p>
        </p:txBody>
      </p:sp>
      <p:sp>
        <p:nvSpPr>
          <p:cNvPr id="6153" name="Rectangle 9"/>
          <p:cNvSpPr>
            <a:spLocks noChangeArrowheads="1"/>
          </p:cNvSpPr>
          <p:nvPr/>
        </p:nvSpPr>
        <p:spPr bwMode="auto">
          <a:xfrm>
            <a:off x="2819400" y="4343400"/>
            <a:ext cx="1143000" cy="1066800"/>
          </a:xfrm>
          <a:prstGeom prst="rect">
            <a:avLst/>
          </a:prstGeom>
          <a:solidFill>
            <a:schemeClr val="accent1"/>
          </a:solidFill>
          <a:ln w="9525">
            <a:solidFill>
              <a:schemeClr val="tx1"/>
            </a:solidFill>
            <a:miter lim="800000"/>
            <a:headEnd/>
            <a:tailEnd/>
          </a:ln>
        </p:spPr>
        <p:txBody>
          <a:bodyPr wrap="none" anchor="ctr"/>
          <a:lstStyle/>
          <a:p>
            <a:pPr algn="ctr"/>
            <a:r>
              <a:rPr lang="en-US" sz="1600"/>
              <a:t>Sample</a:t>
            </a:r>
            <a:r>
              <a:rPr lang="en-US" sz="1600" baseline="-25000"/>
              <a:t>E</a:t>
            </a:r>
            <a:r>
              <a:rPr lang="en-US" sz="2400"/>
              <a:t> </a:t>
            </a:r>
          </a:p>
          <a:p>
            <a:pPr algn="ctr"/>
            <a:r>
              <a:rPr lang="en-US" sz="2400"/>
              <a:t>X</a:t>
            </a:r>
            <a:r>
              <a:rPr lang="en-US" sz="2400" baseline="-25000"/>
              <a:t>E</a:t>
            </a:r>
          </a:p>
        </p:txBody>
      </p:sp>
      <p:sp>
        <p:nvSpPr>
          <p:cNvPr id="6154" name="Rectangle 10"/>
          <p:cNvSpPr>
            <a:spLocks noChangeArrowheads="1"/>
          </p:cNvSpPr>
          <p:nvPr/>
        </p:nvSpPr>
        <p:spPr bwMode="auto">
          <a:xfrm>
            <a:off x="1066800" y="1447800"/>
            <a:ext cx="1143000" cy="1143000"/>
          </a:xfrm>
          <a:prstGeom prst="rect">
            <a:avLst/>
          </a:prstGeom>
          <a:solidFill>
            <a:schemeClr val="accent1"/>
          </a:solidFill>
          <a:ln w="9525">
            <a:solidFill>
              <a:schemeClr val="tx1"/>
            </a:solidFill>
            <a:miter lim="800000"/>
            <a:headEnd/>
            <a:tailEnd/>
          </a:ln>
        </p:spPr>
        <p:txBody>
          <a:bodyPr wrap="none" anchor="ctr"/>
          <a:lstStyle/>
          <a:p>
            <a:pPr algn="ctr"/>
            <a:r>
              <a:rPr lang="en-US" sz="1600"/>
              <a:t>Sample</a:t>
            </a:r>
            <a:r>
              <a:rPr lang="en-US" sz="1600" baseline="-25000"/>
              <a:t>D</a:t>
            </a:r>
            <a:r>
              <a:rPr lang="en-US" sz="2400"/>
              <a:t> </a:t>
            </a:r>
          </a:p>
          <a:p>
            <a:pPr algn="ctr"/>
            <a:r>
              <a:rPr lang="en-US" sz="2400"/>
              <a:t>X</a:t>
            </a:r>
            <a:r>
              <a:rPr lang="en-US" sz="2400" baseline="-25000"/>
              <a:t>D</a:t>
            </a:r>
          </a:p>
        </p:txBody>
      </p:sp>
      <p:sp>
        <p:nvSpPr>
          <p:cNvPr id="6155" name="Rectangle 11"/>
          <p:cNvSpPr>
            <a:spLocks noChangeArrowheads="1"/>
          </p:cNvSpPr>
          <p:nvPr/>
        </p:nvSpPr>
        <p:spPr bwMode="auto">
          <a:xfrm>
            <a:off x="6172200" y="914400"/>
            <a:ext cx="1219200" cy="1143000"/>
          </a:xfrm>
          <a:prstGeom prst="rect">
            <a:avLst/>
          </a:prstGeom>
          <a:solidFill>
            <a:schemeClr val="accent1"/>
          </a:solidFill>
          <a:ln w="9525">
            <a:solidFill>
              <a:schemeClr val="tx1"/>
            </a:solidFill>
            <a:miter lim="800000"/>
            <a:headEnd/>
            <a:tailEnd/>
          </a:ln>
        </p:spPr>
        <p:txBody>
          <a:bodyPr wrap="none" anchor="ctr"/>
          <a:lstStyle/>
          <a:p>
            <a:pPr algn="ctr"/>
            <a:r>
              <a:rPr lang="en-US" sz="1600"/>
              <a:t>Sample</a:t>
            </a:r>
            <a:r>
              <a:rPr lang="en-US" sz="1600" baseline="-25000"/>
              <a:t>C</a:t>
            </a:r>
            <a:r>
              <a:rPr lang="en-US" sz="2400"/>
              <a:t> </a:t>
            </a:r>
          </a:p>
          <a:p>
            <a:pPr algn="ctr"/>
            <a:r>
              <a:rPr lang="en-US" sz="2400"/>
              <a:t>X</a:t>
            </a:r>
            <a:r>
              <a:rPr lang="en-US" sz="2400" baseline="-25000"/>
              <a:t>C</a:t>
            </a:r>
          </a:p>
        </p:txBody>
      </p:sp>
      <p:sp>
        <p:nvSpPr>
          <p:cNvPr id="6156" name="Text Box 12"/>
          <p:cNvSpPr txBox="1">
            <a:spLocks noChangeArrowheads="1"/>
          </p:cNvSpPr>
          <p:nvPr/>
        </p:nvSpPr>
        <p:spPr bwMode="auto">
          <a:xfrm>
            <a:off x="7391400" y="2590800"/>
            <a:ext cx="336550" cy="457200"/>
          </a:xfrm>
          <a:prstGeom prst="rect">
            <a:avLst/>
          </a:prstGeom>
          <a:noFill/>
          <a:ln w="9525">
            <a:noFill/>
            <a:miter lim="800000"/>
            <a:headEnd/>
            <a:tailEnd/>
          </a:ln>
        </p:spPr>
        <p:txBody>
          <a:bodyPr wrap="none">
            <a:spAutoFit/>
          </a:bodyPr>
          <a:lstStyle/>
          <a:p>
            <a:r>
              <a:rPr lang="en-US" sz="2400"/>
              <a:t>_</a:t>
            </a:r>
          </a:p>
        </p:txBody>
      </p:sp>
      <p:sp>
        <p:nvSpPr>
          <p:cNvPr id="6157" name="Text Box 13"/>
          <p:cNvSpPr txBox="1">
            <a:spLocks noChangeArrowheads="1"/>
          </p:cNvSpPr>
          <p:nvPr/>
        </p:nvSpPr>
        <p:spPr bwMode="auto">
          <a:xfrm>
            <a:off x="6537325" y="1108075"/>
            <a:ext cx="336550" cy="457200"/>
          </a:xfrm>
          <a:prstGeom prst="rect">
            <a:avLst/>
          </a:prstGeom>
          <a:noFill/>
          <a:ln w="9525">
            <a:noFill/>
            <a:miter lim="800000"/>
            <a:headEnd/>
            <a:tailEnd/>
          </a:ln>
        </p:spPr>
        <p:txBody>
          <a:bodyPr wrap="none">
            <a:spAutoFit/>
          </a:bodyPr>
          <a:lstStyle/>
          <a:p>
            <a:r>
              <a:rPr lang="en-US" sz="2400"/>
              <a:t>_</a:t>
            </a:r>
          </a:p>
        </p:txBody>
      </p:sp>
      <p:sp>
        <p:nvSpPr>
          <p:cNvPr id="6158" name="Text Box 14"/>
          <p:cNvSpPr txBox="1">
            <a:spLocks noChangeArrowheads="1"/>
          </p:cNvSpPr>
          <p:nvPr/>
        </p:nvSpPr>
        <p:spPr bwMode="auto">
          <a:xfrm>
            <a:off x="1371600" y="1676400"/>
            <a:ext cx="336550" cy="457200"/>
          </a:xfrm>
          <a:prstGeom prst="rect">
            <a:avLst/>
          </a:prstGeom>
          <a:noFill/>
          <a:ln w="9525">
            <a:noFill/>
            <a:miter lim="800000"/>
            <a:headEnd/>
            <a:tailEnd/>
          </a:ln>
        </p:spPr>
        <p:txBody>
          <a:bodyPr wrap="none">
            <a:spAutoFit/>
          </a:bodyPr>
          <a:lstStyle/>
          <a:p>
            <a:r>
              <a:rPr lang="en-US" sz="2400"/>
              <a:t>_</a:t>
            </a:r>
          </a:p>
        </p:txBody>
      </p:sp>
      <p:sp>
        <p:nvSpPr>
          <p:cNvPr id="6159" name="Text Box 15"/>
          <p:cNvSpPr txBox="1">
            <a:spLocks noChangeArrowheads="1"/>
          </p:cNvSpPr>
          <p:nvPr/>
        </p:nvSpPr>
        <p:spPr bwMode="auto">
          <a:xfrm>
            <a:off x="3124200" y="4495800"/>
            <a:ext cx="381000" cy="457200"/>
          </a:xfrm>
          <a:prstGeom prst="rect">
            <a:avLst/>
          </a:prstGeom>
          <a:noFill/>
          <a:ln w="9525">
            <a:noFill/>
            <a:miter lim="800000"/>
            <a:headEnd/>
            <a:tailEnd/>
          </a:ln>
        </p:spPr>
        <p:txBody>
          <a:bodyPr>
            <a:spAutoFit/>
          </a:bodyPr>
          <a:lstStyle/>
          <a:p>
            <a:r>
              <a:rPr lang="en-US" sz="2400"/>
              <a:t>_</a:t>
            </a:r>
          </a:p>
        </p:txBody>
      </p:sp>
      <p:sp>
        <p:nvSpPr>
          <p:cNvPr id="6160" name="Line 16"/>
          <p:cNvSpPr>
            <a:spLocks noChangeShapeType="1"/>
          </p:cNvSpPr>
          <p:nvPr/>
        </p:nvSpPr>
        <p:spPr bwMode="auto">
          <a:xfrm flipH="1">
            <a:off x="3581400" y="3352800"/>
            <a:ext cx="381000" cy="914400"/>
          </a:xfrm>
          <a:prstGeom prst="line">
            <a:avLst/>
          </a:prstGeom>
          <a:noFill/>
          <a:ln w="9525">
            <a:solidFill>
              <a:schemeClr val="tx1"/>
            </a:solidFill>
            <a:round/>
            <a:headEnd/>
            <a:tailEnd type="triangle" w="med" len="med"/>
          </a:ln>
        </p:spPr>
        <p:txBody>
          <a:bodyPr wrap="none" anchor="ctr"/>
          <a:lstStyle/>
          <a:p>
            <a:endParaRPr lang="en-US"/>
          </a:p>
        </p:txBody>
      </p:sp>
      <p:sp>
        <p:nvSpPr>
          <p:cNvPr id="6161" name="Line 17"/>
          <p:cNvSpPr>
            <a:spLocks noChangeShapeType="1"/>
          </p:cNvSpPr>
          <p:nvPr/>
        </p:nvSpPr>
        <p:spPr bwMode="auto">
          <a:xfrm flipH="1" flipV="1">
            <a:off x="2438400" y="2057400"/>
            <a:ext cx="1143000" cy="76200"/>
          </a:xfrm>
          <a:prstGeom prst="line">
            <a:avLst/>
          </a:prstGeom>
          <a:noFill/>
          <a:ln w="9525">
            <a:solidFill>
              <a:schemeClr val="tx1"/>
            </a:solidFill>
            <a:round/>
            <a:headEnd/>
            <a:tailEnd type="triangle" w="med" len="med"/>
          </a:ln>
        </p:spPr>
        <p:txBody>
          <a:bodyPr wrap="none" anchor="ctr"/>
          <a:lstStyle/>
          <a:p>
            <a:endParaRPr lang="en-US"/>
          </a:p>
        </p:txBody>
      </p:sp>
      <p:sp>
        <p:nvSpPr>
          <p:cNvPr id="6162" name="Line 18"/>
          <p:cNvSpPr>
            <a:spLocks noChangeShapeType="1"/>
          </p:cNvSpPr>
          <p:nvPr/>
        </p:nvSpPr>
        <p:spPr bwMode="auto">
          <a:xfrm flipV="1">
            <a:off x="5105400" y="1600200"/>
            <a:ext cx="990600" cy="304800"/>
          </a:xfrm>
          <a:prstGeom prst="line">
            <a:avLst/>
          </a:prstGeom>
          <a:noFill/>
          <a:ln w="9525">
            <a:solidFill>
              <a:schemeClr val="tx1"/>
            </a:solidFill>
            <a:round/>
            <a:headEnd/>
            <a:tailEnd type="triangle" w="med" len="med"/>
          </a:ln>
        </p:spPr>
        <p:txBody>
          <a:bodyPr wrap="none" anchor="ctr"/>
          <a:lstStyle/>
          <a:p>
            <a:endParaRPr lang="en-US"/>
          </a:p>
        </p:txBody>
      </p:sp>
      <p:sp>
        <p:nvSpPr>
          <p:cNvPr id="6163" name="Line 19"/>
          <p:cNvSpPr>
            <a:spLocks noChangeShapeType="1"/>
          </p:cNvSpPr>
          <p:nvPr/>
        </p:nvSpPr>
        <p:spPr bwMode="auto">
          <a:xfrm>
            <a:off x="5181600" y="2590800"/>
            <a:ext cx="1752600" cy="228600"/>
          </a:xfrm>
          <a:prstGeom prst="line">
            <a:avLst/>
          </a:prstGeom>
          <a:noFill/>
          <a:ln w="9525">
            <a:solidFill>
              <a:schemeClr val="tx1"/>
            </a:solidFill>
            <a:round/>
            <a:headEnd/>
            <a:tailEnd type="triangle" w="med" len="med"/>
          </a:ln>
        </p:spPr>
        <p:txBody>
          <a:bodyPr wrap="none" anchor="ctr"/>
          <a:lstStyle/>
          <a:p>
            <a:endParaRPr lang="en-US"/>
          </a:p>
        </p:txBody>
      </p:sp>
      <p:sp>
        <p:nvSpPr>
          <p:cNvPr id="6164" name="Text Box 20"/>
          <p:cNvSpPr txBox="1">
            <a:spLocks noChangeArrowheads="1"/>
          </p:cNvSpPr>
          <p:nvPr/>
        </p:nvSpPr>
        <p:spPr bwMode="auto">
          <a:xfrm>
            <a:off x="746125" y="5908675"/>
            <a:ext cx="7894638" cy="822325"/>
          </a:xfrm>
          <a:prstGeom prst="rect">
            <a:avLst/>
          </a:prstGeom>
          <a:noFill/>
          <a:ln w="9525">
            <a:noFill/>
            <a:miter lim="800000"/>
            <a:headEnd/>
            <a:tailEnd/>
          </a:ln>
        </p:spPr>
        <p:txBody>
          <a:bodyPr wrap="none">
            <a:spAutoFit/>
          </a:bodyPr>
          <a:lstStyle/>
          <a:p>
            <a:r>
              <a:rPr lang="en-US" sz="2400"/>
              <a:t>In reality, the sample mean is just one of many possible sample</a:t>
            </a:r>
          </a:p>
          <a:p>
            <a:r>
              <a:rPr lang="en-US" sz="2400"/>
              <a:t>means drawn from the population, and is rarely equal to µ.</a:t>
            </a:r>
          </a:p>
        </p:txBody>
      </p:sp>
      <p:sp>
        <p:nvSpPr>
          <p:cNvPr id="6165" name="Text Box 21"/>
          <p:cNvSpPr txBox="1">
            <a:spLocks noChangeArrowheads="1"/>
          </p:cNvSpPr>
          <p:nvPr/>
        </p:nvSpPr>
        <p:spPr bwMode="auto">
          <a:xfrm>
            <a:off x="4632325" y="2701925"/>
            <a:ext cx="368300" cy="457200"/>
          </a:xfrm>
          <a:prstGeom prst="rect">
            <a:avLst/>
          </a:prstGeom>
          <a:noFill/>
          <a:ln w="9525">
            <a:noFill/>
            <a:miter lim="800000"/>
            <a:headEnd/>
            <a:tailEnd/>
          </a:ln>
        </p:spPr>
        <p:txBody>
          <a:bodyPr wrap="none">
            <a:spAutoFit/>
          </a:bodyPr>
          <a:lstStyle/>
          <a:p>
            <a:r>
              <a:rPr lang="en-US" sz="2400" b="1">
                <a:sym typeface="Symbol" pitchFamily="18" charset="2"/>
              </a:rPr>
              <a:t></a:t>
            </a:r>
          </a:p>
        </p:txBody>
      </p:sp>
      <p:sp>
        <p:nvSpPr>
          <p:cNvPr id="6166" name="Text Box 22"/>
          <p:cNvSpPr txBox="1">
            <a:spLocks noChangeArrowheads="1"/>
          </p:cNvSpPr>
          <p:nvPr/>
        </p:nvSpPr>
        <p:spPr bwMode="auto">
          <a:xfrm>
            <a:off x="6765925" y="4841875"/>
            <a:ext cx="393700" cy="457200"/>
          </a:xfrm>
          <a:prstGeom prst="rect">
            <a:avLst/>
          </a:prstGeom>
          <a:noFill/>
          <a:ln w="9525">
            <a:noFill/>
            <a:miter lim="800000"/>
            <a:headEnd/>
            <a:tailEnd/>
          </a:ln>
        </p:spPr>
        <p:txBody>
          <a:bodyPr wrap="none">
            <a:spAutoFit/>
          </a:bodyPr>
          <a:lstStyle/>
          <a:p>
            <a:r>
              <a:rPr lang="en-US" sz="2400"/>
              <a:t>s</a:t>
            </a:r>
            <a:r>
              <a:rPr lang="en-US" sz="2400" baseline="-25000"/>
              <a:t>a</a:t>
            </a:r>
            <a:endParaRPr lang="en-US" sz="2400"/>
          </a:p>
        </p:txBody>
      </p:sp>
      <p:sp>
        <p:nvSpPr>
          <p:cNvPr id="6167" name="Text Box 23"/>
          <p:cNvSpPr txBox="1">
            <a:spLocks noChangeArrowheads="1"/>
          </p:cNvSpPr>
          <p:nvPr/>
        </p:nvSpPr>
        <p:spPr bwMode="auto">
          <a:xfrm>
            <a:off x="7832725" y="2860675"/>
            <a:ext cx="404813" cy="457200"/>
          </a:xfrm>
          <a:prstGeom prst="rect">
            <a:avLst/>
          </a:prstGeom>
          <a:noFill/>
          <a:ln w="9525">
            <a:noFill/>
            <a:miter lim="800000"/>
            <a:headEnd/>
            <a:tailEnd/>
          </a:ln>
        </p:spPr>
        <p:txBody>
          <a:bodyPr wrap="none">
            <a:spAutoFit/>
          </a:bodyPr>
          <a:lstStyle/>
          <a:p>
            <a:r>
              <a:rPr lang="en-US" sz="2400"/>
              <a:t>s</a:t>
            </a:r>
            <a:r>
              <a:rPr lang="en-US" sz="2400" baseline="-25000"/>
              <a:t>b</a:t>
            </a:r>
            <a:endParaRPr lang="en-US" sz="2400"/>
          </a:p>
        </p:txBody>
      </p:sp>
      <p:sp>
        <p:nvSpPr>
          <p:cNvPr id="6168" name="Text Box 24"/>
          <p:cNvSpPr txBox="1">
            <a:spLocks noChangeArrowheads="1"/>
          </p:cNvSpPr>
          <p:nvPr/>
        </p:nvSpPr>
        <p:spPr bwMode="auto">
          <a:xfrm>
            <a:off x="7070725" y="1412875"/>
            <a:ext cx="393700" cy="457200"/>
          </a:xfrm>
          <a:prstGeom prst="rect">
            <a:avLst/>
          </a:prstGeom>
          <a:noFill/>
          <a:ln w="9525">
            <a:noFill/>
            <a:miter lim="800000"/>
            <a:headEnd/>
            <a:tailEnd/>
          </a:ln>
        </p:spPr>
        <p:txBody>
          <a:bodyPr wrap="none">
            <a:spAutoFit/>
          </a:bodyPr>
          <a:lstStyle/>
          <a:p>
            <a:r>
              <a:rPr lang="en-US" sz="2400"/>
              <a:t>s</a:t>
            </a:r>
            <a:r>
              <a:rPr lang="en-US" sz="2400" baseline="-25000"/>
              <a:t>c</a:t>
            </a:r>
            <a:endParaRPr lang="en-US" sz="2400"/>
          </a:p>
        </p:txBody>
      </p:sp>
      <p:sp>
        <p:nvSpPr>
          <p:cNvPr id="6169" name="Text Box 25"/>
          <p:cNvSpPr txBox="1">
            <a:spLocks noChangeArrowheads="1"/>
          </p:cNvSpPr>
          <p:nvPr/>
        </p:nvSpPr>
        <p:spPr bwMode="auto">
          <a:xfrm>
            <a:off x="1812925" y="1946275"/>
            <a:ext cx="404813" cy="457200"/>
          </a:xfrm>
          <a:prstGeom prst="rect">
            <a:avLst/>
          </a:prstGeom>
          <a:noFill/>
          <a:ln w="9525">
            <a:noFill/>
            <a:miter lim="800000"/>
            <a:headEnd/>
            <a:tailEnd/>
          </a:ln>
        </p:spPr>
        <p:txBody>
          <a:bodyPr wrap="none">
            <a:spAutoFit/>
          </a:bodyPr>
          <a:lstStyle/>
          <a:p>
            <a:r>
              <a:rPr lang="en-US" sz="2400"/>
              <a:t>s</a:t>
            </a:r>
            <a:r>
              <a:rPr lang="en-US" sz="2400" baseline="-25000"/>
              <a:t>d</a:t>
            </a:r>
            <a:endParaRPr lang="en-US" sz="2400"/>
          </a:p>
        </p:txBody>
      </p:sp>
      <p:sp>
        <p:nvSpPr>
          <p:cNvPr id="6170" name="Text Box 26"/>
          <p:cNvSpPr txBox="1">
            <a:spLocks noChangeArrowheads="1"/>
          </p:cNvSpPr>
          <p:nvPr/>
        </p:nvSpPr>
        <p:spPr bwMode="auto">
          <a:xfrm>
            <a:off x="3641725" y="4841875"/>
            <a:ext cx="393700" cy="457200"/>
          </a:xfrm>
          <a:prstGeom prst="rect">
            <a:avLst/>
          </a:prstGeom>
          <a:noFill/>
          <a:ln w="9525">
            <a:noFill/>
            <a:miter lim="800000"/>
            <a:headEnd/>
            <a:tailEnd/>
          </a:ln>
        </p:spPr>
        <p:txBody>
          <a:bodyPr wrap="none">
            <a:spAutoFit/>
          </a:bodyPr>
          <a:lstStyle/>
          <a:p>
            <a:r>
              <a:rPr lang="en-US" sz="2400"/>
              <a:t>s</a:t>
            </a:r>
            <a:r>
              <a:rPr lang="en-US" sz="2400" baseline="-25000"/>
              <a:t>e</a:t>
            </a:r>
            <a:endParaRPr lang="en-US" sz="240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2133600" y="2438400"/>
            <a:ext cx="4810125" cy="457200"/>
          </a:xfrm>
          <a:prstGeom prst="rect">
            <a:avLst/>
          </a:prstGeom>
          <a:noFill/>
          <a:ln w="9525">
            <a:noFill/>
            <a:miter lim="800000"/>
            <a:headEnd/>
            <a:tailEnd/>
          </a:ln>
        </p:spPr>
        <p:txBody>
          <a:bodyPr wrap="none">
            <a:spAutoFit/>
          </a:bodyPr>
          <a:lstStyle/>
          <a:p>
            <a:r>
              <a:rPr lang="en-US" sz="2400"/>
              <a:t>Sampling error = Statistic - Parameter</a:t>
            </a:r>
          </a:p>
        </p:txBody>
      </p:sp>
      <p:sp>
        <p:nvSpPr>
          <p:cNvPr id="22531" name="Text Box 3"/>
          <p:cNvSpPr txBox="1">
            <a:spLocks noChangeArrowheads="1"/>
          </p:cNvSpPr>
          <p:nvPr/>
        </p:nvSpPr>
        <p:spPr bwMode="auto">
          <a:xfrm>
            <a:off x="2286000" y="4038600"/>
            <a:ext cx="4608513" cy="457200"/>
          </a:xfrm>
          <a:prstGeom prst="rect">
            <a:avLst/>
          </a:prstGeom>
          <a:noFill/>
          <a:ln w="9525">
            <a:noFill/>
            <a:miter lim="800000"/>
            <a:headEnd/>
            <a:tailEnd/>
          </a:ln>
        </p:spPr>
        <p:txBody>
          <a:bodyPr wrap="none">
            <a:spAutoFit/>
          </a:bodyPr>
          <a:lstStyle/>
          <a:p>
            <a:r>
              <a:rPr lang="en-US" sz="2400"/>
              <a:t>Sampling error for the mean = X - µ</a:t>
            </a:r>
          </a:p>
        </p:txBody>
      </p:sp>
      <p:sp>
        <p:nvSpPr>
          <p:cNvPr id="22532" name="Text Box 4"/>
          <p:cNvSpPr txBox="1">
            <a:spLocks noChangeArrowheads="1"/>
          </p:cNvSpPr>
          <p:nvPr/>
        </p:nvSpPr>
        <p:spPr bwMode="auto">
          <a:xfrm>
            <a:off x="6080125" y="3698875"/>
            <a:ext cx="336550" cy="457200"/>
          </a:xfrm>
          <a:prstGeom prst="rect">
            <a:avLst/>
          </a:prstGeom>
          <a:noFill/>
          <a:ln w="9525">
            <a:noFill/>
            <a:miter lim="800000"/>
            <a:headEnd/>
            <a:tailEnd/>
          </a:ln>
        </p:spPr>
        <p:txBody>
          <a:bodyPr wrap="none">
            <a:spAutoFit/>
          </a:bodyPr>
          <a:lstStyle/>
          <a:p>
            <a:r>
              <a:rPr lang="en-US" sz="2400"/>
              <a:t>_</a:t>
            </a:r>
          </a:p>
        </p:txBody>
      </p:sp>
      <p:sp>
        <p:nvSpPr>
          <p:cNvPr id="22533" name="Text Box 5"/>
          <p:cNvSpPr txBox="1">
            <a:spLocks noChangeArrowheads="1"/>
          </p:cNvSpPr>
          <p:nvPr/>
        </p:nvSpPr>
        <p:spPr bwMode="auto">
          <a:xfrm>
            <a:off x="1600200" y="4800600"/>
            <a:ext cx="6096000" cy="457200"/>
          </a:xfrm>
          <a:prstGeom prst="rect">
            <a:avLst/>
          </a:prstGeom>
          <a:noFill/>
          <a:ln w="9525">
            <a:noFill/>
            <a:miter lim="800000"/>
            <a:headEnd/>
            <a:tailEnd/>
          </a:ln>
        </p:spPr>
        <p:txBody>
          <a:bodyPr wrap="none">
            <a:spAutoFit/>
          </a:bodyPr>
          <a:lstStyle/>
          <a:p>
            <a:r>
              <a:rPr lang="en-US" sz="2400"/>
              <a:t>Sampling error for the standard deviation = s - </a:t>
            </a:r>
            <a:r>
              <a:rPr lang="en-US" sz="2400">
                <a:sym typeface="Symbol" pitchFamily="18" charset="2"/>
              </a:rPr>
              <a:t></a:t>
            </a:r>
            <a:endParaRPr lang="en-US" sz="2400" b="1">
              <a:sym typeface="Symbol" pitchFamily="18" charset="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2270125" y="955675"/>
            <a:ext cx="4130675" cy="1187450"/>
          </a:xfrm>
          <a:prstGeom prst="rect">
            <a:avLst/>
          </a:prstGeom>
          <a:noFill/>
          <a:ln w="9525">
            <a:noFill/>
            <a:miter lim="800000"/>
            <a:headEnd/>
            <a:tailEnd/>
          </a:ln>
        </p:spPr>
        <p:txBody>
          <a:bodyPr>
            <a:spAutoFit/>
          </a:bodyPr>
          <a:lstStyle/>
          <a:p>
            <a:r>
              <a:rPr lang="en-US" sz="2400"/>
              <a:t>Unbiased and Biased Estimates</a:t>
            </a:r>
          </a:p>
          <a:p>
            <a:endParaRPr lang="en-US" sz="2400"/>
          </a:p>
          <a:p>
            <a:endParaRPr lang="en-US" sz="2400"/>
          </a:p>
        </p:txBody>
      </p:sp>
      <p:sp>
        <p:nvSpPr>
          <p:cNvPr id="23555" name="Text Box 3"/>
          <p:cNvSpPr txBox="1">
            <a:spLocks noChangeArrowheads="1"/>
          </p:cNvSpPr>
          <p:nvPr/>
        </p:nvSpPr>
        <p:spPr bwMode="auto">
          <a:xfrm>
            <a:off x="1203325" y="2174875"/>
            <a:ext cx="7434263" cy="3378200"/>
          </a:xfrm>
          <a:prstGeom prst="rect">
            <a:avLst/>
          </a:prstGeom>
          <a:noFill/>
          <a:ln w="9525">
            <a:noFill/>
            <a:miter lim="800000"/>
            <a:headEnd/>
            <a:tailEnd/>
          </a:ln>
        </p:spPr>
        <p:txBody>
          <a:bodyPr wrap="none">
            <a:spAutoFit/>
          </a:bodyPr>
          <a:lstStyle/>
          <a:p>
            <a:r>
              <a:rPr lang="en-US" sz="2400" dirty="0"/>
              <a:t>An unbiased estimate is one for which the mean sampling</a:t>
            </a:r>
          </a:p>
          <a:p>
            <a:r>
              <a:rPr lang="en-US" sz="2400" dirty="0"/>
              <a:t>error is 0.  An unbiased statistic tends to be neither larger</a:t>
            </a:r>
          </a:p>
          <a:p>
            <a:r>
              <a:rPr lang="en-US" sz="2400" dirty="0"/>
              <a:t>nor smaller, on the average, than the parameter it estimates.</a:t>
            </a:r>
          </a:p>
          <a:p>
            <a:endParaRPr lang="en-US" sz="2400" dirty="0"/>
          </a:p>
          <a:p>
            <a:r>
              <a:rPr lang="en-US" sz="2400" dirty="0"/>
              <a:t>The mean X is an unbiased estimate of </a:t>
            </a:r>
            <a:r>
              <a:rPr lang="en-US" sz="2400" b="1" dirty="0"/>
              <a:t>µ.</a:t>
            </a:r>
          </a:p>
          <a:p>
            <a:endParaRPr lang="en-US" sz="2400" b="1" dirty="0"/>
          </a:p>
          <a:p>
            <a:r>
              <a:rPr lang="en-US" sz="2400" dirty="0"/>
              <a:t>The estimates for the variance </a:t>
            </a:r>
            <a:r>
              <a:rPr lang="en-US" sz="2400" i="1" dirty="0"/>
              <a:t>s</a:t>
            </a:r>
            <a:r>
              <a:rPr lang="en-US" sz="2400" i="1" baseline="30000" dirty="0"/>
              <a:t>2</a:t>
            </a:r>
            <a:r>
              <a:rPr lang="en-US" sz="2400" dirty="0"/>
              <a:t> and standard deviation </a:t>
            </a:r>
            <a:r>
              <a:rPr lang="en-US" sz="2400" i="1" dirty="0"/>
              <a:t>s</a:t>
            </a:r>
            <a:endParaRPr lang="en-US" sz="2400" dirty="0"/>
          </a:p>
          <a:p>
            <a:r>
              <a:rPr lang="en-US" sz="2400" dirty="0"/>
              <a:t>have denominators of  </a:t>
            </a:r>
            <a:r>
              <a:rPr lang="en-US" sz="2400" i="1" dirty="0"/>
              <a:t>N</a:t>
            </a:r>
            <a:r>
              <a:rPr lang="en-US" sz="2400" dirty="0"/>
              <a:t>-1 (rather than </a:t>
            </a:r>
            <a:r>
              <a:rPr lang="en-US" sz="2400" i="1" dirty="0"/>
              <a:t>N</a:t>
            </a:r>
            <a:r>
              <a:rPr lang="en-US" sz="2400" dirty="0"/>
              <a:t>) in order to be</a:t>
            </a:r>
          </a:p>
          <a:p>
            <a:r>
              <a:rPr lang="en-US" sz="2400" dirty="0"/>
              <a:t>unbiased.</a:t>
            </a:r>
            <a:endParaRPr lang="en-US" sz="2400" b="1" dirty="0"/>
          </a:p>
        </p:txBody>
      </p:sp>
      <p:sp>
        <p:nvSpPr>
          <p:cNvPr id="23556" name="Text Box 4"/>
          <p:cNvSpPr txBox="1">
            <a:spLocks noChangeArrowheads="1"/>
          </p:cNvSpPr>
          <p:nvPr/>
        </p:nvSpPr>
        <p:spPr bwMode="auto">
          <a:xfrm>
            <a:off x="2498725" y="3317875"/>
            <a:ext cx="336550" cy="457200"/>
          </a:xfrm>
          <a:prstGeom prst="rect">
            <a:avLst/>
          </a:prstGeom>
          <a:noFill/>
          <a:ln w="9525">
            <a:noFill/>
            <a:miter lim="800000"/>
            <a:headEnd/>
            <a:tailEnd/>
          </a:ln>
        </p:spPr>
        <p:txBody>
          <a:bodyPr wrap="none">
            <a:spAutoFit/>
          </a:bodyPr>
          <a:lstStyle/>
          <a:p>
            <a:r>
              <a:rPr lang="en-US" sz="2400"/>
              <a:t>_</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4041775" y="2678113"/>
            <a:ext cx="806450" cy="762000"/>
          </a:xfrm>
          <a:prstGeom prst="rect">
            <a:avLst/>
          </a:prstGeom>
          <a:noFill/>
          <a:ln w="9525">
            <a:noFill/>
            <a:miter lim="800000"/>
            <a:headEnd/>
            <a:tailEnd/>
          </a:ln>
        </p:spPr>
        <p:txBody>
          <a:bodyPr wrap="none">
            <a:spAutoFit/>
          </a:bodyPr>
          <a:lstStyle/>
          <a:p>
            <a:pPr algn="ctr"/>
            <a:r>
              <a:rPr lang="en-US" sz="4400">
                <a:sym typeface="Symbol" pitchFamily="18" charset="2"/>
              </a:rPr>
              <a:t>SS</a:t>
            </a:r>
          </a:p>
        </p:txBody>
      </p:sp>
      <p:sp>
        <p:nvSpPr>
          <p:cNvPr id="24579" name="Line 4"/>
          <p:cNvSpPr>
            <a:spLocks noChangeShapeType="1"/>
          </p:cNvSpPr>
          <p:nvPr/>
        </p:nvSpPr>
        <p:spPr bwMode="auto">
          <a:xfrm>
            <a:off x="3581400" y="3657600"/>
            <a:ext cx="1828800" cy="0"/>
          </a:xfrm>
          <a:prstGeom prst="line">
            <a:avLst/>
          </a:prstGeom>
          <a:noFill/>
          <a:ln w="9525">
            <a:solidFill>
              <a:schemeClr val="tx1"/>
            </a:solidFill>
            <a:round/>
            <a:headEnd/>
            <a:tailEnd/>
          </a:ln>
        </p:spPr>
        <p:txBody>
          <a:bodyPr wrap="none" anchor="ctr"/>
          <a:lstStyle/>
          <a:p>
            <a:endParaRPr lang="en-US"/>
          </a:p>
        </p:txBody>
      </p:sp>
      <p:sp>
        <p:nvSpPr>
          <p:cNvPr id="24580" name="Text Box 5"/>
          <p:cNvSpPr txBox="1">
            <a:spLocks noChangeArrowheads="1"/>
          </p:cNvSpPr>
          <p:nvPr/>
        </p:nvSpPr>
        <p:spPr bwMode="auto">
          <a:xfrm>
            <a:off x="4162159" y="3702050"/>
            <a:ext cx="514886" cy="707886"/>
          </a:xfrm>
          <a:prstGeom prst="rect">
            <a:avLst/>
          </a:prstGeom>
          <a:noFill/>
          <a:ln w="9525">
            <a:noFill/>
            <a:miter lim="800000"/>
            <a:headEnd/>
            <a:tailEnd/>
          </a:ln>
        </p:spPr>
        <p:txBody>
          <a:bodyPr wrap="none">
            <a:spAutoFit/>
          </a:bodyPr>
          <a:lstStyle/>
          <a:p>
            <a:pPr algn="ctr"/>
            <a:r>
              <a:rPr lang="en-US" sz="4000" i="1" dirty="0"/>
              <a:t>N</a:t>
            </a:r>
            <a:endParaRPr lang="en-US" sz="4800" i="1" dirty="0"/>
          </a:p>
        </p:txBody>
      </p:sp>
      <p:sp>
        <p:nvSpPr>
          <p:cNvPr id="24581" name="Text Box 6"/>
          <p:cNvSpPr txBox="1">
            <a:spLocks noChangeArrowheads="1"/>
          </p:cNvSpPr>
          <p:nvPr/>
        </p:nvSpPr>
        <p:spPr bwMode="auto">
          <a:xfrm>
            <a:off x="2533105" y="3236913"/>
            <a:ext cx="572593" cy="584775"/>
          </a:xfrm>
          <a:prstGeom prst="rect">
            <a:avLst/>
          </a:prstGeom>
          <a:noFill/>
          <a:ln w="9525">
            <a:noFill/>
            <a:miter lim="800000"/>
            <a:headEnd/>
            <a:tailEnd/>
          </a:ln>
        </p:spPr>
        <p:txBody>
          <a:bodyPr wrap="none">
            <a:spAutoFit/>
          </a:bodyPr>
          <a:lstStyle/>
          <a:p>
            <a:pPr algn="ctr"/>
            <a:r>
              <a:rPr lang="en-US" sz="3200" b="1" dirty="0">
                <a:sym typeface="Symbol" pitchFamily="18" charset="2"/>
              </a:rPr>
              <a:t></a:t>
            </a:r>
            <a:r>
              <a:rPr lang="en-US" sz="3200" b="1" baseline="30000" dirty="0">
                <a:sym typeface="Symbol" pitchFamily="18" charset="2"/>
              </a:rPr>
              <a:t>2</a:t>
            </a:r>
            <a:endParaRPr lang="en-US" sz="4000" b="1" baseline="30000" dirty="0">
              <a:sym typeface="Symbol" pitchFamily="18" charset="2"/>
            </a:endParaRPr>
          </a:p>
        </p:txBody>
      </p:sp>
      <p:sp>
        <p:nvSpPr>
          <p:cNvPr id="24582" name="Text Box 7"/>
          <p:cNvSpPr txBox="1">
            <a:spLocks noChangeArrowheads="1"/>
          </p:cNvSpPr>
          <p:nvPr/>
        </p:nvSpPr>
        <p:spPr bwMode="auto">
          <a:xfrm>
            <a:off x="3098800" y="3394075"/>
            <a:ext cx="355600" cy="457200"/>
          </a:xfrm>
          <a:prstGeom prst="rect">
            <a:avLst/>
          </a:prstGeom>
          <a:noFill/>
          <a:ln w="9525">
            <a:noFill/>
            <a:miter lim="800000"/>
            <a:headEnd/>
            <a:tailEnd/>
          </a:ln>
        </p:spPr>
        <p:txBody>
          <a:bodyPr wrap="none">
            <a:spAutoFit/>
          </a:bodyPr>
          <a:lstStyle/>
          <a:p>
            <a:pPr algn="ctr"/>
            <a:r>
              <a:rPr lang="en-US" sz="2400"/>
              <a: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4041775" y="2678113"/>
            <a:ext cx="806450" cy="762000"/>
          </a:xfrm>
          <a:prstGeom prst="rect">
            <a:avLst/>
          </a:prstGeom>
          <a:noFill/>
          <a:ln w="9525">
            <a:noFill/>
            <a:miter lim="800000"/>
            <a:headEnd/>
            <a:tailEnd/>
          </a:ln>
        </p:spPr>
        <p:txBody>
          <a:bodyPr wrap="none">
            <a:spAutoFit/>
          </a:bodyPr>
          <a:lstStyle/>
          <a:p>
            <a:pPr algn="ctr"/>
            <a:r>
              <a:rPr lang="en-US" sz="4400">
                <a:sym typeface="Symbol" pitchFamily="18" charset="2"/>
              </a:rPr>
              <a:t>SS</a:t>
            </a:r>
          </a:p>
        </p:txBody>
      </p:sp>
      <p:sp>
        <p:nvSpPr>
          <p:cNvPr id="25603" name="Line 4"/>
          <p:cNvSpPr>
            <a:spLocks noChangeShapeType="1"/>
          </p:cNvSpPr>
          <p:nvPr/>
        </p:nvSpPr>
        <p:spPr bwMode="auto">
          <a:xfrm>
            <a:off x="3581400" y="3657600"/>
            <a:ext cx="1828800" cy="0"/>
          </a:xfrm>
          <a:prstGeom prst="line">
            <a:avLst/>
          </a:prstGeom>
          <a:noFill/>
          <a:ln w="9525">
            <a:solidFill>
              <a:schemeClr val="tx1"/>
            </a:solidFill>
            <a:round/>
            <a:headEnd/>
            <a:tailEnd/>
          </a:ln>
        </p:spPr>
        <p:txBody>
          <a:bodyPr wrap="none" anchor="ctr"/>
          <a:lstStyle/>
          <a:p>
            <a:endParaRPr lang="en-US"/>
          </a:p>
        </p:txBody>
      </p:sp>
      <p:sp>
        <p:nvSpPr>
          <p:cNvPr id="25604" name="Text Box 5"/>
          <p:cNvSpPr txBox="1">
            <a:spLocks noChangeArrowheads="1"/>
          </p:cNvSpPr>
          <p:nvPr/>
        </p:nvSpPr>
        <p:spPr bwMode="auto">
          <a:xfrm>
            <a:off x="3698736" y="3810000"/>
            <a:ext cx="1473480" cy="707886"/>
          </a:xfrm>
          <a:prstGeom prst="rect">
            <a:avLst/>
          </a:prstGeom>
          <a:noFill/>
          <a:ln w="9525">
            <a:noFill/>
            <a:miter lim="800000"/>
            <a:headEnd/>
            <a:tailEnd/>
          </a:ln>
        </p:spPr>
        <p:txBody>
          <a:bodyPr wrap="none">
            <a:spAutoFit/>
          </a:bodyPr>
          <a:lstStyle/>
          <a:p>
            <a:pPr algn="ctr"/>
            <a:r>
              <a:rPr lang="en-US" sz="4000" dirty="0"/>
              <a:t>(</a:t>
            </a:r>
            <a:r>
              <a:rPr lang="en-US" sz="4000" i="1" dirty="0"/>
              <a:t>N - </a:t>
            </a:r>
            <a:r>
              <a:rPr lang="en-US" sz="4000" dirty="0"/>
              <a:t>1)</a:t>
            </a:r>
            <a:endParaRPr lang="en-US" sz="4800" dirty="0"/>
          </a:p>
        </p:txBody>
      </p:sp>
      <p:sp>
        <p:nvSpPr>
          <p:cNvPr id="25605" name="Text Box 6"/>
          <p:cNvSpPr txBox="1">
            <a:spLocks noChangeArrowheads="1"/>
          </p:cNvSpPr>
          <p:nvPr/>
        </p:nvSpPr>
        <p:spPr bwMode="auto">
          <a:xfrm>
            <a:off x="2537914" y="3244850"/>
            <a:ext cx="562975" cy="707886"/>
          </a:xfrm>
          <a:prstGeom prst="rect">
            <a:avLst/>
          </a:prstGeom>
          <a:noFill/>
          <a:ln w="9525">
            <a:noFill/>
            <a:miter lim="800000"/>
            <a:headEnd/>
            <a:tailEnd/>
          </a:ln>
        </p:spPr>
        <p:txBody>
          <a:bodyPr wrap="none">
            <a:spAutoFit/>
          </a:bodyPr>
          <a:lstStyle/>
          <a:p>
            <a:pPr algn="ctr"/>
            <a:r>
              <a:rPr lang="en-US" sz="4000" b="1" dirty="0">
                <a:solidFill>
                  <a:srgbClr val="FF0000"/>
                </a:solidFill>
                <a:sym typeface="Symbol" pitchFamily="18" charset="2"/>
              </a:rPr>
              <a:t>s</a:t>
            </a:r>
            <a:r>
              <a:rPr lang="en-US" sz="4000" b="1" baseline="30000" dirty="0">
                <a:solidFill>
                  <a:srgbClr val="FF0000"/>
                </a:solidFill>
                <a:sym typeface="Symbol" pitchFamily="18" charset="2"/>
              </a:rPr>
              <a:t>2</a:t>
            </a:r>
            <a:endParaRPr lang="en-US" sz="2400" b="1" baseline="30000" dirty="0">
              <a:sym typeface="Symbol" pitchFamily="18" charset="2"/>
            </a:endParaRPr>
          </a:p>
        </p:txBody>
      </p:sp>
      <p:sp>
        <p:nvSpPr>
          <p:cNvPr id="25606" name="Text Box 7"/>
          <p:cNvSpPr txBox="1">
            <a:spLocks noChangeArrowheads="1"/>
          </p:cNvSpPr>
          <p:nvPr/>
        </p:nvSpPr>
        <p:spPr bwMode="auto">
          <a:xfrm>
            <a:off x="3098800" y="3394075"/>
            <a:ext cx="355600" cy="457200"/>
          </a:xfrm>
          <a:prstGeom prst="rect">
            <a:avLst/>
          </a:prstGeom>
          <a:noFill/>
          <a:ln w="9525">
            <a:noFill/>
            <a:miter lim="800000"/>
            <a:headEnd/>
            <a:tailEnd/>
          </a:ln>
        </p:spPr>
        <p:txBody>
          <a:bodyPr wrap="none">
            <a:spAutoFit/>
          </a:bodyPr>
          <a:lstStyle/>
          <a:p>
            <a:pPr algn="ctr"/>
            <a:r>
              <a:rPr lang="en-US" sz="2400"/>
              <a: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a:grpSpLocks/>
          </p:cNvGrpSpPr>
          <p:nvPr/>
        </p:nvGrpSpPr>
        <p:grpSpPr bwMode="auto">
          <a:xfrm>
            <a:off x="3886200" y="2743204"/>
            <a:ext cx="1828800" cy="1731965"/>
            <a:chOff x="2256" y="1687"/>
            <a:chExt cx="1152" cy="1091"/>
          </a:xfrm>
        </p:grpSpPr>
        <p:sp>
          <p:nvSpPr>
            <p:cNvPr id="27658" name="Text Box 2"/>
            <p:cNvSpPr txBox="1">
              <a:spLocks noChangeArrowheads="1"/>
            </p:cNvSpPr>
            <p:nvPr/>
          </p:nvSpPr>
          <p:spPr bwMode="auto">
            <a:xfrm>
              <a:off x="2546" y="1687"/>
              <a:ext cx="508" cy="480"/>
            </a:xfrm>
            <a:prstGeom prst="rect">
              <a:avLst/>
            </a:prstGeom>
            <a:noFill/>
            <a:ln w="9525">
              <a:noFill/>
              <a:miter lim="800000"/>
              <a:headEnd/>
              <a:tailEnd/>
            </a:ln>
          </p:spPr>
          <p:txBody>
            <a:bodyPr wrap="none">
              <a:spAutoFit/>
            </a:bodyPr>
            <a:lstStyle/>
            <a:p>
              <a:pPr algn="ctr"/>
              <a:r>
                <a:rPr lang="en-US" sz="4400">
                  <a:sym typeface="Symbol" pitchFamily="18" charset="2"/>
                </a:rPr>
                <a:t>SS</a:t>
              </a:r>
            </a:p>
          </p:txBody>
        </p:sp>
        <p:sp>
          <p:nvSpPr>
            <p:cNvPr id="27659" name="Line 3"/>
            <p:cNvSpPr>
              <a:spLocks noChangeShapeType="1"/>
            </p:cNvSpPr>
            <p:nvPr/>
          </p:nvSpPr>
          <p:spPr bwMode="auto">
            <a:xfrm>
              <a:off x="2256" y="2304"/>
              <a:ext cx="1152" cy="0"/>
            </a:xfrm>
            <a:prstGeom prst="line">
              <a:avLst/>
            </a:prstGeom>
            <a:noFill/>
            <a:ln w="9525">
              <a:solidFill>
                <a:schemeClr val="tx1"/>
              </a:solidFill>
              <a:round/>
              <a:headEnd/>
              <a:tailEnd/>
            </a:ln>
          </p:spPr>
          <p:txBody>
            <a:bodyPr wrap="none" anchor="ctr"/>
            <a:lstStyle/>
            <a:p>
              <a:endParaRPr lang="en-US"/>
            </a:p>
          </p:txBody>
        </p:sp>
        <p:sp>
          <p:nvSpPr>
            <p:cNvPr id="27660" name="Text Box 4"/>
            <p:cNvSpPr txBox="1">
              <a:spLocks noChangeArrowheads="1"/>
            </p:cNvSpPr>
            <p:nvPr/>
          </p:nvSpPr>
          <p:spPr bwMode="auto">
            <a:xfrm>
              <a:off x="2320" y="2332"/>
              <a:ext cx="928" cy="446"/>
            </a:xfrm>
            <a:prstGeom prst="rect">
              <a:avLst/>
            </a:prstGeom>
            <a:noFill/>
            <a:ln w="9525">
              <a:noFill/>
              <a:miter lim="800000"/>
              <a:headEnd/>
              <a:tailEnd/>
            </a:ln>
          </p:spPr>
          <p:txBody>
            <a:bodyPr wrap="none">
              <a:spAutoFit/>
            </a:bodyPr>
            <a:lstStyle/>
            <a:p>
              <a:pPr algn="ctr"/>
              <a:r>
                <a:rPr lang="en-US" sz="4000" dirty="0"/>
                <a:t>(</a:t>
              </a:r>
              <a:r>
                <a:rPr lang="en-US" sz="4000" i="1" dirty="0"/>
                <a:t>N - </a:t>
              </a:r>
              <a:r>
                <a:rPr lang="en-US" sz="4000" dirty="0"/>
                <a:t>1)</a:t>
              </a:r>
              <a:endParaRPr lang="en-US" sz="4800" dirty="0">
                <a:solidFill>
                  <a:srgbClr val="FF0000"/>
                </a:solidFill>
              </a:endParaRPr>
            </a:p>
          </p:txBody>
        </p:sp>
      </p:grpSp>
      <p:sp>
        <p:nvSpPr>
          <p:cNvPr id="27651" name="Text Box 5"/>
          <p:cNvSpPr txBox="1">
            <a:spLocks noChangeArrowheads="1"/>
          </p:cNvSpPr>
          <p:nvPr/>
        </p:nvSpPr>
        <p:spPr bwMode="auto">
          <a:xfrm>
            <a:off x="2624475" y="3244850"/>
            <a:ext cx="389851" cy="707886"/>
          </a:xfrm>
          <a:prstGeom prst="rect">
            <a:avLst/>
          </a:prstGeom>
          <a:noFill/>
          <a:ln w="9525">
            <a:noFill/>
            <a:miter lim="800000"/>
            <a:headEnd/>
            <a:tailEnd/>
          </a:ln>
        </p:spPr>
        <p:txBody>
          <a:bodyPr wrap="none">
            <a:spAutoFit/>
          </a:bodyPr>
          <a:lstStyle/>
          <a:p>
            <a:pPr algn="ctr"/>
            <a:r>
              <a:rPr lang="en-US" sz="4000" b="1" dirty="0">
                <a:sym typeface="Symbol" pitchFamily="18" charset="2"/>
              </a:rPr>
              <a:t>s</a:t>
            </a:r>
            <a:endParaRPr lang="en-US" sz="4800" b="1" baseline="30000" dirty="0">
              <a:sym typeface="Symbol" pitchFamily="18" charset="2"/>
            </a:endParaRPr>
          </a:p>
        </p:txBody>
      </p:sp>
      <p:sp>
        <p:nvSpPr>
          <p:cNvPr id="27652" name="Text Box 6"/>
          <p:cNvSpPr txBox="1">
            <a:spLocks noChangeArrowheads="1"/>
          </p:cNvSpPr>
          <p:nvPr/>
        </p:nvSpPr>
        <p:spPr bwMode="auto">
          <a:xfrm>
            <a:off x="3098800" y="3394075"/>
            <a:ext cx="355600" cy="457200"/>
          </a:xfrm>
          <a:prstGeom prst="rect">
            <a:avLst/>
          </a:prstGeom>
          <a:noFill/>
          <a:ln w="9525">
            <a:noFill/>
            <a:miter lim="800000"/>
            <a:headEnd/>
            <a:tailEnd/>
          </a:ln>
        </p:spPr>
        <p:txBody>
          <a:bodyPr wrap="none">
            <a:spAutoFit/>
          </a:bodyPr>
          <a:lstStyle/>
          <a:p>
            <a:pPr algn="ctr"/>
            <a:r>
              <a:rPr lang="en-US" sz="2400"/>
              <a:t>=</a:t>
            </a:r>
          </a:p>
        </p:txBody>
      </p:sp>
      <p:sp>
        <p:nvSpPr>
          <p:cNvPr id="27653" name="Line 8"/>
          <p:cNvSpPr>
            <a:spLocks noChangeShapeType="1"/>
          </p:cNvSpPr>
          <p:nvPr/>
        </p:nvSpPr>
        <p:spPr bwMode="auto">
          <a:xfrm flipV="1">
            <a:off x="3505200" y="3733800"/>
            <a:ext cx="76200" cy="152400"/>
          </a:xfrm>
          <a:prstGeom prst="line">
            <a:avLst/>
          </a:prstGeom>
          <a:noFill/>
          <a:ln w="9525">
            <a:solidFill>
              <a:schemeClr val="tx1"/>
            </a:solidFill>
            <a:round/>
            <a:headEnd/>
            <a:tailEnd/>
          </a:ln>
        </p:spPr>
        <p:txBody>
          <a:bodyPr wrap="none" anchor="ctr"/>
          <a:lstStyle/>
          <a:p>
            <a:endParaRPr lang="en-US"/>
          </a:p>
        </p:txBody>
      </p:sp>
      <p:sp>
        <p:nvSpPr>
          <p:cNvPr id="27654" name="Line 10"/>
          <p:cNvSpPr>
            <a:spLocks noChangeShapeType="1"/>
          </p:cNvSpPr>
          <p:nvPr/>
        </p:nvSpPr>
        <p:spPr bwMode="auto">
          <a:xfrm>
            <a:off x="3581400" y="3733800"/>
            <a:ext cx="76200" cy="762000"/>
          </a:xfrm>
          <a:prstGeom prst="line">
            <a:avLst/>
          </a:prstGeom>
          <a:noFill/>
          <a:ln w="9525">
            <a:solidFill>
              <a:schemeClr val="tx1"/>
            </a:solidFill>
            <a:round/>
            <a:headEnd/>
            <a:tailEnd/>
          </a:ln>
        </p:spPr>
        <p:txBody>
          <a:bodyPr wrap="none" anchor="ctr"/>
          <a:lstStyle/>
          <a:p>
            <a:endParaRPr lang="en-US"/>
          </a:p>
        </p:txBody>
      </p:sp>
      <p:sp>
        <p:nvSpPr>
          <p:cNvPr id="27655" name="Line 12"/>
          <p:cNvSpPr>
            <a:spLocks noChangeShapeType="1"/>
          </p:cNvSpPr>
          <p:nvPr/>
        </p:nvSpPr>
        <p:spPr bwMode="auto">
          <a:xfrm flipV="1">
            <a:off x="3657600" y="2667000"/>
            <a:ext cx="304800" cy="1828800"/>
          </a:xfrm>
          <a:prstGeom prst="line">
            <a:avLst/>
          </a:prstGeom>
          <a:noFill/>
          <a:ln w="9525">
            <a:solidFill>
              <a:schemeClr val="tx1"/>
            </a:solidFill>
            <a:round/>
            <a:headEnd/>
            <a:tailEnd/>
          </a:ln>
        </p:spPr>
        <p:txBody>
          <a:bodyPr wrap="none" anchor="ctr"/>
          <a:lstStyle/>
          <a:p>
            <a:endParaRPr lang="en-US"/>
          </a:p>
        </p:txBody>
      </p:sp>
      <p:sp>
        <p:nvSpPr>
          <p:cNvPr id="27656" name="Line 13"/>
          <p:cNvSpPr>
            <a:spLocks noChangeShapeType="1"/>
          </p:cNvSpPr>
          <p:nvPr/>
        </p:nvSpPr>
        <p:spPr bwMode="auto">
          <a:xfrm>
            <a:off x="3962400" y="2667000"/>
            <a:ext cx="1828800" cy="0"/>
          </a:xfrm>
          <a:prstGeom prst="line">
            <a:avLst/>
          </a:prstGeom>
          <a:noFill/>
          <a:ln w="9525">
            <a:solidFill>
              <a:schemeClr val="tx1"/>
            </a:solidFill>
            <a:round/>
            <a:headEnd/>
            <a:tailEnd/>
          </a:ln>
        </p:spPr>
        <p:txBody>
          <a:bodyPr wrap="none" anchor="ctr"/>
          <a:lstStyle/>
          <a:p>
            <a:endParaRPr lang="en-US"/>
          </a:p>
        </p:txBody>
      </p:sp>
      <p:sp>
        <p:nvSpPr>
          <p:cNvPr id="27657" name="Text Box 20"/>
          <p:cNvSpPr txBox="1">
            <a:spLocks noChangeArrowheads="1"/>
          </p:cNvSpPr>
          <p:nvPr/>
        </p:nvSpPr>
        <p:spPr bwMode="auto">
          <a:xfrm>
            <a:off x="7635875" y="1447800"/>
            <a:ext cx="184150" cy="641350"/>
          </a:xfrm>
          <a:prstGeom prst="rect">
            <a:avLst/>
          </a:prstGeom>
          <a:noFill/>
          <a:ln w="9525">
            <a:noFill/>
            <a:miter lim="800000"/>
            <a:headEnd/>
            <a:tailEnd/>
          </a:ln>
        </p:spPr>
        <p:txBody>
          <a:bodyPr wrap="none">
            <a:spAutoFit/>
          </a:bodyPr>
          <a:lstStyle/>
          <a:p>
            <a:endParaRPr lang="en-US">
              <a:solidFill>
                <a:srgbClr val="FF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Correlations describe co-variation</a:t>
            </a:r>
            <a:br>
              <a:rPr lang="en-US" dirty="0" smtClean="0"/>
            </a:br>
            <a:r>
              <a:rPr lang="en-US" dirty="0" smtClean="0"/>
              <a:t>on two variables.</a:t>
            </a:r>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1371600" y="26670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1371600" y="26670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.69</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1371600" y="35052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1371600" y="35052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.68</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1371600" y="43434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1371600" y="43434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t>
            </a:r>
            <a:r>
              <a:rPr lang="en-US" sz="2800" dirty="0" smtClean="0">
                <a:solidFill>
                  <a:srgbClr val="FF0000"/>
                </a:solidFill>
              </a:rPr>
              <a:t>60</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1371600" y="51816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1371600" y="51816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.13</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2514600" y="35052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2514600" y="35052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.65</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2514600" y="43434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2514600" y="43434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.51</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2514600" y="51816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2514600" y="51816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.16</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3657600" y="43434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3657600" y="43434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.51</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3733800" y="51816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3733800" y="51816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.15</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4953000" y="51816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4953000" y="51816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.06</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normAutofit/>
          </a:bodyPr>
          <a:lstStyle/>
          <a:p>
            <a:r>
              <a:rPr lang="en-US" sz="2000" dirty="0" smtClean="0"/>
              <a:t>Rounded, the mean reading score is 52 and </a:t>
            </a:r>
            <a:r>
              <a:rPr lang="en-US" sz="2000" dirty="0" err="1" smtClean="0"/>
              <a:t>sd</a:t>
            </a:r>
            <a:r>
              <a:rPr lang="en-US" sz="2000" dirty="0" smtClean="0"/>
              <a:t>=10 and the mean math score is also 52 and </a:t>
            </a:r>
            <a:r>
              <a:rPr lang="en-US" sz="2000" dirty="0" err="1" smtClean="0"/>
              <a:t>sd</a:t>
            </a:r>
            <a:r>
              <a:rPr lang="en-US" sz="2000" dirty="0" smtClean="0"/>
              <a:t>=10.  If a given student’s reading score is 67, then what is your best estimate of her math score? </a:t>
            </a:r>
            <a:endParaRPr lang="en-US" sz="2000"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1371600" y="26670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.69</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normAutofit/>
          </a:bodyPr>
          <a:lstStyle/>
          <a:p>
            <a:r>
              <a:rPr lang="en-US" sz="2000" dirty="0" smtClean="0"/>
              <a:t>In predicting someone’s math score, if you could have just one piece of information, and it is either (a) her reading score, or (b) her self concept score, which would you rather have?  What’s it worth to you?</a:t>
            </a:r>
            <a:endParaRPr lang="en-US" sz="2000" dirty="0"/>
          </a:p>
        </p:txBody>
      </p:sp>
      <p:sp>
        <p:nvSpPr>
          <p:cNvPr id="7" name="Oval 6"/>
          <p:cNvSpPr/>
          <p:nvPr/>
        </p:nvSpPr>
        <p:spPr>
          <a:xfrm>
            <a:off x="1371600" y="26670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.69</a:t>
            </a:r>
            <a:endParaRPr lang="en-US" sz="2800" dirty="0">
              <a:solidFill>
                <a:srgbClr val="FF0000"/>
              </a:solidFill>
            </a:endParaRPr>
          </a:p>
        </p:txBody>
      </p:sp>
      <p:sp>
        <p:nvSpPr>
          <p:cNvPr id="8" name="Content Placeholder 7"/>
          <p:cNvSpPr>
            <a:spLocks noGrp="1"/>
          </p:cNvSpPr>
          <p:nvPr>
            <p:ph idx="1"/>
          </p:nvPr>
        </p:nvSpPr>
        <p:spPr>
          <a:xfrm>
            <a:off x="6096000" y="26670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sz="2800" dirty="0" smtClean="0">
                <a:solidFill>
                  <a:srgbClr val="FF0000"/>
                </a:solidFill>
              </a:rPr>
              <a:t>.16</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normAutofit/>
          </a:bodyPr>
          <a:lstStyle/>
          <a:p>
            <a:r>
              <a:rPr lang="en-US" sz="2000" dirty="0" smtClean="0"/>
              <a:t>Explain to a non-statistician what it means to say “reading and math scores are correlated r=.69 in </a:t>
            </a:r>
            <a:r>
              <a:rPr lang="en-US" sz="2000" smtClean="0"/>
              <a:t>this population”.</a:t>
            </a:r>
            <a:endParaRPr lang="en-US" sz="2000"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1371600" y="26670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.69</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dirty="0" smtClean="0"/>
              <a:t>A key to understanding </a:t>
            </a:r>
            <a:r>
              <a:rPr lang="en-US" i="1" u="sng" dirty="0" smtClean="0"/>
              <a:t>r</a:t>
            </a:r>
            <a:endParaRPr lang="en-US" u="sng" dirty="0" smtClean="0"/>
          </a:p>
        </p:txBody>
      </p:sp>
      <p:sp>
        <p:nvSpPr>
          <p:cNvPr id="12291" name="Rectangle 3"/>
          <p:cNvSpPr>
            <a:spLocks noGrp="1" noChangeArrowheads="1"/>
          </p:cNvSpPr>
          <p:nvPr>
            <p:ph type="body" idx="1"/>
          </p:nvPr>
        </p:nvSpPr>
        <p:spPr/>
        <p:txBody>
          <a:bodyPr/>
          <a:lstStyle/>
          <a:p>
            <a:pPr algn="ctr" eaLnBrk="1" hangingPunct="1">
              <a:buFontTx/>
              <a:buNone/>
            </a:pPr>
            <a:r>
              <a:rPr lang="en-US" dirty="0" err="1" smtClean="0"/>
              <a:t>z</a:t>
            </a:r>
            <a:r>
              <a:rPr lang="en-US" baseline="-25000" dirty="0" err="1" smtClean="0"/>
              <a:t>y</a:t>
            </a:r>
            <a:r>
              <a:rPr lang="en-US" dirty="0" smtClean="0"/>
              <a:t> = </a:t>
            </a:r>
            <a:r>
              <a:rPr lang="en-US" dirty="0" err="1" smtClean="0"/>
              <a:t>z</a:t>
            </a:r>
            <a:r>
              <a:rPr lang="en-US" baseline="-25000" dirty="0" err="1" smtClean="0"/>
              <a:t>x</a:t>
            </a:r>
            <a:endParaRPr lang="en-US" baseline="-25000" dirty="0" smtClean="0"/>
          </a:p>
          <a:p>
            <a:pPr algn="ctr" eaLnBrk="1" hangingPunct="1">
              <a:buFontTx/>
              <a:buNone/>
            </a:pPr>
            <a:r>
              <a:rPr lang="en-US" baseline="-25000" dirty="0" smtClean="0"/>
              <a:t>When X and Y are perfectly correlated</a:t>
            </a:r>
            <a:endParaRPr lang="en-US" dirty="0"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sz="4000" dirty="0" smtClean="0"/>
              <a:t>We can say that </a:t>
            </a:r>
            <a:r>
              <a:rPr lang="en-US" sz="4000" dirty="0" err="1" smtClean="0"/>
              <a:t>z</a:t>
            </a:r>
            <a:r>
              <a:rPr lang="en-US" sz="4000" baseline="-25000" dirty="0" err="1" smtClean="0"/>
              <a:t>x</a:t>
            </a:r>
            <a:r>
              <a:rPr lang="en-US" sz="4000" baseline="-25000" dirty="0" smtClean="0"/>
              <a:t> </a:t>
            </a:r>
            <a:r>
              <a:rPr lang="en-US" sz="4000" dirty="0" smtClean="0"/>
              <a:t>perfectly predicts </a:t>
            </a:r>
            <a:r>
              <a:rPr lang="en-US" sz="4000" dirty="0" err="1" smtClean="0"/>
              <a:t>z</a:t>
            </a:r>
            <a:r>
              <a:rPr lang="en-US" sz="4000" baseline="-25000" dirty="0" err="1" smtClean="0"/>
              <a:t>y</a:t>
            </a:r>
            <a:r>
              <a:rPr lang="en-US" sz="4000" baseline="-25000" dirty="0" smtClean="0"/>
              <a:t/>
            </a:r>
            <a:br>
              <a:rPr lang="en-US" sz="4000" baseline="-25000" dirty="0" smtClean="0"/>
            </a:br>
            <a:endParaRPr lang="en-US" sz="4000" baseline="-25000" dirty="0" smtClean="0"/>
          </a:p>
        </p:txBody>
      </p:sp>
      <p:sp>
        <p:nvSpPr>
          <p:cNvPr id="13315" name="Rectangle 3"/>
          <p:cNvSpPr>
            <a:spLocks noGrp="1" noChangeArrowheads="1"/>
          </p:cNvSpPr>
          <p:nvPr>
            <p:ph type="body" idx="1"/>
          </p:nvPr>
        </p:nvSpPr>
        <p:spPr/>
        <p:txBody>
          <a:bodyPr/>
          <a:lstStyle/>
          <a:p>
            <a:pPr algn="ctr" eaLnBrk="1" hangingPunct="1">
              <a:buFontTx/>
              <a:buNone/>
            </a:pPr>
            <a:r>
              <a:rPr lang="en-US" dirty="0" err="1" smtClean="0"/>
              <a:t>z</a:t>
            </a:r>
            <a:r>
              <a:rPr lang="en-US" baseline="-25000" dirty="0" err="1" smtClean="0"/>
              <a:t>y</a:t>
            </a:r>
            <a:r>
              <a:rPr lang="en-US" dirty="0" smtClean="0"/>
              <a:t>’ = </a:t>
            </a:r>
            <a:r>
              <a:rPr lang="en-US" dirty="0" err="1" smtClean="0"/>
              <a:t>z</a:t>
            </a:r>
            <a:r>
              <a:rPr lang="en-US" baseline="-25000" dirty="0" err="1" smtClean="0"/>
              <a:t>x</a:t>
            </a:r>
            <a:endParaRPr lang="en-US" baseline="-25000" dirty="0" smtClean="0"/>
          </a:p>
          <a:p>
            <a:pPr algn="ctr" eaLnBrk="1" hangingPunct="1">
              <a:buFontTx/>
              <a:buNone/>
            </a:pPr>
            <a:endParaRPr lang="en-US" baseline="-25000" dirty="0" smtClean="0"/>
          </a:p>
          <a:p>
            <a:pPr algn="ctr" eaLnBrk="1" hangingPunct="1">
              <a:buFontTx/>
              <a:buNone/>
            </a:pPr>
            <a:r>
              <a:rPr lang="en-US" baseline="-25000" dirty="0" smtClean="0"/>
              <a:t>Or</a:t>
            </a:r>
          </a:p>
          <a:p>
            <a:pPr algn="ctr" eaLnBrk="1" hangingPunct="1">
              <a:buFontTx/>
              <a:buNone/>
            </a:pPr>
            <a:endParaRPr lang="en-US" baseline="-25000" dirty="0" smtClean="0"/>
          </a:p>
          <a:p>
            <a:pPr algn="ctr" eaLnBrk="1" hangingPunct="1">
              <a:buFontTx/>
              <a:buNone/>
            </a:pPr>
            <a:r>
              <a:rPr lang="en-US" dirty="0" err="1" smtClean="0"/>
              <a:t>z</a:t>
            </a:r>
            <a:r>
              <a:rPr lang="en-US" baseline="-25000" dirty="0" err="1" smtClean="0"/>
              <a:t>y</a:t>
            </a:r>
            <a:r>
              <a:rPr lang="en-US" dirty="0" smtClean="0"/>
              <a:t> = </a:t>
            </a:r>
            <a:r>
              <a:rPr lang="en-US" dirty="0" err="1" smtClean="0"/>
              <a:t>z</a:t>
            </a:r>
            <a:r>
              <a:rPr lang="en-US" baseline="-25000" dirty="0" err="1" smtClean="0"/>
              <a:t>x</a:t>
            </a:r>
            <a:endParaRPr lang="en-US" baseline="-25000" dirty="0" smtClean="0"/>
          </a:p>
          <a:p>
            <a:pPr algn="ctr" eaLnBrk="1" hangingPunct="1">
              <a:buFontTx/>
              <a:buNone/>
            </a:pPr>
            <a:endParaRPr lang="en-US" dirty="0" smtClean="0"/>
          </a:p>
        </p:txBody>
      </p:sp>
      <p:sp>
        <p:nvSpPr>
          <p:cNvPr id="13316" name="Text Box 4"/>
          <p:cNvSpPr txBox="1">
            <a:spLocks noChangeArrowheads="1"/>
          </p:cNvSpPr>
          <p:nvPr/>
        </p:nvSpPr>
        <p:spPr bwMode="auto">
          <a:xfrm>
            <a:off x="4038600" y="3276600"/>
            <a:ext cx="292100" cy="366713"/>
          </a:xfrm>
          <a:prstGeom prst="rect">
            <a:avLst/>
          </a:prstGeom>
          <a:noFill/>
          <a:ln w="9525">
            <a:noFill/>
            <a:miter lim="800000"/>
            <a:headEnd/>
            <a:tailEnd/>
          </a:ln>
        </p:spPr>
        <p:txBody>
          <a:bodyPr wrap="none">
            <a:spAutoFit/>
          </a:bodyPr>
          <a:lstStyle/>
          <a:p>
            <a:r>
              <a:rPr lang="en-US" dirty="0">
                <a:cs typeface="Arial" charset="0"/>
              </a:rPr>
              <a:t>^</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fontScale="90000"/>
          </a:bodyPr>
          <a:lstStyle/>
          <a:p>
            <a:pPr eaLnBrk="1" hangingPunct="1"/>
            <a:r>
              <a:rPr lang="en-US" sz="4000" dirty="0" smtClean="0"/>
              <a:t>When they are imperfectly correlated, i.e., </a:t>
            </a:r>
            <a:r>
              <a:rPr lang="en-US" sz="4000" dirty="0" err="1" smtClean="0"/>
              <a:t>r</a:t>
            </a:r>
            <a:r>
              <a:rPr lang="en-US" sz="4000" baseline="-25000" dirty="0" err="1" smtClean="0"/>
              <a:t>xy</a:t>
            </a:r>
            <a:r>
              <a:rPr lang="en-US" sz="4000" baseline="-25000" dirty="0" smtClean="0"/>
              <a:t> </a:t>
            </a:r>
            <a:r>
              <a:rPr lang="en-US" sz="4000" dirty="0" smtClean="0">
                <a:cs typeface="Arial" charset="0"/>
              </a:rPr>
              <a:t>≠ 1 or -1</a:t>
            </a:r>
          </a:p>
        </p:txBody>
      </p:sp>
      <p:sp>
        <p:nvSpPr>
          <p:cNvPr id="14339" name="Rectangle 3"/>
          <p:cNvSpPr>
            <a:spLocks noGrp="1" noChangeArrowheads="1"/>
          </p:cNvSpPr>
          <p:nvPr>
            <p:ph type="body" idx="1"/>
          </p:nvPr>
        </p:nvSpPr>
        <p:spPr/>
        <p:txBody>
          <a:bodyPr/>
          <a:lstStyle/>
          <a:p>
            <a:pPr algn="ctr" eaLnBrk="1" hangingPunct="1">
              <a:buFontTx/>
              <a:buNone/>
            </a:pPr>
            <a:endParaRPr lang="en-US" dirty="0" smtClean="0"/>
          </a:p>
          <a:p>
            <a:pPr algn="ctr" eaLnBrk="1" hangingPunct="1">
              <a:buFontTx/>
              <a:buNone/>
            </a:pPr>
            <a:endParaRPr lang="en-US" dirty="0" smtClean="0"/>
          </a:p>
          <a:p>
            <a:pPr algn="ctr" eaLnBrk="1" hangingPunct="1">
              <a:buFontTx/>
              <a:buNone/>
            </a:pPr>
            <a:r>
              <a:rPr lang="en-US" dirty="0" err="1" smtClean="0"/>
              <a:t>z</a:t>
            </a:r>
            <a:r>
              <a:rPr lang="en-US" baseline="-25000" dirty="0" err="1" smtClean="0"/>
              <a:t>y</a:t>
            </a:r>
            <a:r>
              <a:rPr lang="en-US" dirty="0" smtClean="0"/>
              <a:t>’ = </a:t>
            </a:r>
            <a:r>
              <a:rPr lang="en-US" dirty="0" err="1" smtClean="0"/>
              <a:t>r</a:t>
            </a:r>
            <a:r>
              <a:rPr lang="en-US" baseline="-25000" dirty="0" err="1" smtClean="0"/>
              <a:t>xy</a:t>
            </a:r>
            <a:r>
              <a:rPr lang="en-US" dirty="0" err="1" smtClean="0"/>
              <a:t>z</a:t>
            </a:r>
            <a:r>
              <a:rPr lang="en-US" baseline="-25000" dirty="0" err="1" smtClean="0"/>
              <a:t>x</a:t>
            </a:r>
            <a:endParaRPr lang="en-US" dirty="0" smtClean="0"/>
          </a:p>
        </p:txBody>
      </p:sp>
      <p:sp>
        <p:nvSpPr>
          <p:cNvPr id="14340" name="TextBox 3"/>
          <p:cNvSpPr txBox="1">
            <a:spLocks noChangeArrowheads="1"/>
          </p:cNvSpPr>
          <p:nvPr/>
        </p:nvSpPr>
        <p:spPr bwMode="auto">
          <a:xfrm>
            <a:off x="1219200" y="4724400"/>
            <a:ext cx="6594475" cy="369888"/>
          </a:xfrm>
          <a:prstGeom prst="rect">
            <a:avLst/>
          </a:prstGeom>
          <a:noFill/>
          <a:ln w="9525">
            <a:noFill/>
            <a:miter lim="800000"/>
            <a:headEnd/>
            <a:tailEnd/>
          </a:ln>
        </p:spPr>
        <p:txBody>
          <a:bodyPr wrap="none">
            <a:spAutoFit/>
          </a:bodyPr>
          <a:lstStyle/>
          <a:p>
            <a:r>
              <a:rPr lang="en-US" dirty="0"/>
              <a:t>r is the slope of the predicted line, with a zero-intercept of </a:t>
            </a:r>
            <a:r>
              <a:rPr lang="en-US" dirty="0" err="1"/>
              <a:t>z’</a:t>
            </a:r>
            <a:r>
              <a:rPr lang="en-US" baseline="-25000" dirty="0" err="1"/>
              <a:t>y</a:t>
            </a:r>
            <a:r>
              <a:rPr lang="en-US" dirty="0"/>
              <a:t>=0</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t>Explain to a non-statistician what it means to say “reading and math scores are correlated r=.69 in this population”.</a:t>
            </a:r>
            <a:endParaRPr lang="en-US" sz="2400" dirty="0"/>
          </a:p>
        </p:txBody>
      </p:sp>
      <p:sp>
        <p:nvSpPr>
          <p:cNvPr id="3" name="Content Placeholder 2"/>
          <p:cNvSpPr>
            <a:spLocks noGrp="1"/>
          </p:cNvSpPr>
          <p:nvPr>
            <p:ph idx="1"/>
          </p:nvPr>
        </p:nvSpPr>
        <p:spPr/>
        <p:txBody>
          <a:bodyPr/>
          <a:lstStyle/>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259</TotalTime>
  <Words>595</Words>
  <Application>Microsoft Office PowerPoint</Application>
  <PresentationFormat>On-screen Show (4:3)</PresentationFormat>
  <Paragraphs>157</Paragraphs>
  <Slides>40</Slides>
  <Notes>12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40</vt:i4>
      </vt:variant>
    </vt:vector>
  </HeadingPairs>
  <TitlesOfParts>
    <vt:vector size="42" baseType="lpstr">
      <vt:lpstr>Office Theme</vt:lpstr>
      <vt:lpstr>Image</vt:lpstr>
      <vt:lpstr>Sampling Error think of sampling as benefiting from room for movement</vt:lpstr>
      <vt:lpstr>Sampling Error think of sampling as benefiting from room for movement</vt:lpstr>
      <vt:lpstr>Slide 3</vt:lpstr>
      <vt:lpstr>Slide 4</vt:lpstr>
      <vt:lpstr>Slide 5</vt:lpstr>
      <vt:lpstr>Slide 6</vt:lpstr>
      <vt:lpstr>Slide 7</vt:lpstr>
      <vt:lpstr>Slide 8</vt:lpstr>
      <vt:lpstr>Slide 9</vt:lpstr>
      <vt:lpstr>Slide 10</vt:lpstr>
      <vt:lpstr>Slide 11</vt:lpstr>
      <vt:lpstr>Correlations describe co-variation on two variables.</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Rounded, the mean reading score is 52 and sd=10 and the mean math score is also 52 and sd=10.  If a given student’s reading score is 67, then what is your best estimate of her math score? </vt:lpstr>
      <vt:lpstr>In predicting someone’s math score, if you could have just one piece of information, and it is either (a) her reading score, or (b) her self concept score, which would you rather have?  What’s it worth to you?</vt:lpstr>
      <vt:lpstr>Explain to a non-statistician what it means to say “reading and math scores are correlated r=.69 in this population”.</vt:lpstr>
      <vt:lpstr>A key to understanding r</vt:lpstr>
      <vt:lpstr>We can say that zx perfectly predicts zy </vt:lpstr>
      <vt:lpstr>When they are imperfectly correlated, i.e., rxy ≠ 1 or -1</vt:lpstr>
      <vt:lpstr>Explain to a non-statistician what it means to say “reading and math scores are correlated r=.69 in this population”.</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What’s the correlation?</dc:title>
  <dc:creator>hakuta</dc:creator>
  <cp:lastModifiedBy>hakuta</cp:lastModifiedBy>
  <cp:revision>17</cp:revision>
  <dcterms:created xsi:type="dcterms:W3CDTF">2010-10-04T15:55:47Z</dcterms:created>
  <dcterms:modified xsi:type="dcterms:W3CDTF">2012-10-01T17:23:45Z</dcterms:modified>
</cp:coreProperties>
</file>